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ata4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drawing4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layout4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diagrams/quickStyle4.xml" ContentType="application/vnd.openxmlformats-officedocument.drawingml.diagramStyle+xml"/>
  <Override PartName="/ppt/media/image11.svg" ContentType="image/svg+xml"/>
  <Override PartName="/ppt/media/image13.svg" ContentType="image/svg+xml"/>
  <Override PartName="/ppt/media/image9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9" r:id="rId4"/>
    <p:sldId id="272" r:id="rId5"/>
    <p:sldId id="273" r:id="rId6"/>
    <p:sldId id="274" r:id="rId7"/>
    <p:sldId id="275" r:id="rId8"/>
    <p:sldId id="276" r:id="rId9"/>
    <p:sldId id="277" r:id="rId10"/>
    <p:sldId id="278" r:id="rId11"/>
    <p:sldId id="279" r:id="rId12"/>
    <p:sldId id="280" r:id="rId13"/>
    <p:sldId id="285" r:id="rId14"/>
    <p:sldId id="281" r:id="rId15"/>
    <p:sldId id="282" r:id="rId16"/>
    <p:sldId id="283" r:id="rId17"/>
    <p:sldId id="284" r:id="rId18"/>
    <p:sldId id="271" r:id="rId19"/>
    <p:sldId id="258" r:id="rId20"/>
  </p:sldIdLst>
  <p:sldSz cx="12192000" cy="6858000"/>
  <p:notesSz cx="12192000" cy="6858000"/>
  <p:embeddedFontLs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Consolas" panose="020B0609020204030204" pitchFamily="49" charset="0"/>
      <p:regular r:id="rId26"/>
      <p:bold r:id="rId27"/>
      <p:italic r:id="rId28"/>
      <p:boldItalic r:id="rId29"/>
    </p:embeddedFont>
    <p:embeddedFont>
      <p:font typeface="Quicksand" panose="020B0604020202020204" charset="0"/>
      <p:regular r:id="rId30"/>
      <p:bold r:id="rId31"/>
      <p:italic r:id="rId32"/>
      <p:boldItalic r:id="rId33"/>
    </p:embeddedFont>
    <p:embeddedFont>
      <p:font typeface="Quicksand SemiBold" panose="020B0604020202020204" charset="0"/>
      <p:regular r:id="rId34"/>
      <p:bold r:id="rId35"/>
      <p:italic r:id="rId36"/>
      <p:boldItalic r:id="rId37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5" d="100"/>
          <a:sy n="135" d="100"/>
        </p:scale>
        <p:origin x="132" y="564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font" Target="fonts/font1.fntdata"/><Relationship Id="rId23" Type="http://schemas.openxmlformats.org/officeDocument/2006/relationships/font" Target="fonts/font2.fntdata"/><Relationship Id="rId24" Type="http://schemas.openxmlformats.org/officeDocument/2006/relationships/font" Target="fonts/font3.fntdata"/><Relationship Id="rId25" Type="http://schemas.openxmlformats.org/officeDocument/2006/relationships/font" Target="fonts/font4.fntdata"/><Relationship Id="rId26" Type="http://schemas.openxmlformats.org/officeDocument/2006/relationships/font" Target="fonts/font5.fntdata"/><Relationship Id="rId27" Type="http://schemas.openxmlformats.org/officeDocument/2006/relationships/font" Target="fonts/font6.fntdata"/><Relationship Id="rId28" Type="http://schemas.openxmlformats.org/officeDocument/2006/relationships/font" Target="fonts/font7.fntdata"/><Relationship Id="rId29" Type="http://schemas.openxmlformats.org/officeDocument/2006/relationships/font" Target="fonts/font8.fntdata"/><Relationship Id="rId30" Type="http://schemas.openxmlformats.org/officeDocument/2006/relationships/font" Target="fonts/font9.fntdata"/><Relationship Id="rId31" Type="http://schemas.openxmlformats.org/officeDocument/2006/relationships/font" Target="fonts/font10.fntdata"/><Relationship Id="rId32" Type="http://schemas.openxmlformats.org/officeDocument/2006/relationships/font" Target="fonts/font11.fntdata"/><Relationship Id="rId33" Type="http://schemas.openxmlformats.org/officeDocument/2006/relationships/font" Target="fonts/font12.fntdata"/><Relationship Id="rId34" Type="http://schemas.openxmlformats.org/officeDocument/2006/relationships/font" Target="fonts/font13.fntdata"/><Relationship Id="rId35" Type="http://schemas.openxmlformats.org/officeDocument/2006/relationships/font" Target="fonts/font14.fntdata"/><Relationship Id="rId36" Type="http://schemas.openxmlformats.org/officeDocument/2006/relationships/font" Target="fonts/font15.fntdata"/><Relationship Id="rId37" Type="http://schemas.openxmlformats.org/officeDocument/2006/relationships/font" Target="fonts/font16.fntdata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142F4556-8691-864F-8875-77CB1F3D869E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Describe the automated workflows for publishing the learning materials on </a:t>
          </a:r>
          <a:r>
            <a:rPr lang="en-GB" b="0" dirty="0" err="1">
              <a:solidFill>
                <a:schemeClr val="tx1"/>
              </a:solidFill>
            </a:rPr>
            <a:t>Zenodo</a:t>
          </a:r>
          <a:endParaRPr lang="en-MK" dirty="0">
            <a:solidFill>
              <a:schemeClr val="tx1"/>
            </a:solidFill>
          </a:endParaRPr>
        </a:p>
      </dgm:t>
    </dgm:pt>
    <dgm:pt modelId="{73D8996A-829C-BE45-8C7F-261F8AD5D089}" type="parTrans" cxnId="{8460F9B6-4DD0-4842-96B6-E0FC44BE39E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3561614-E26B-5641-A35F-787ADFB2E2E9}" type="sibTrans" cxnId="{8460F9B6-4DD0-4842-96B6-E0FC44BE39E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7DC8903-08AD-4649-BE36-6CCCD5A6F138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Author new version releases of the learning materials</a:t>
          </a:r>
        </a:p>
      </dgm:t>
    </dgm:pt>
    <dgm:pt modelId="{5BD41E7D-5D46-8E4F-8CF4-5A9D253B2DD1}" type="parTrans" cxnId="{CEDEF61D-78D1-9645-91F3-76B9FE0BC47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8E10B14-A8A2-FB47-A848-60C07EDBF234}" type="sibTrans" cxnId="{CEDEF61D-78D1-9645-91F3-76B9FE0BC47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60C1B43-92A8-984D-A647-76D0F4B75EA7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Examine draft publications on </a:t>
          </a:r>
          <a:r>
            <a:rPr lang="en-GB" b="0" dirty="0" err="1">
              <a:solidFill>
                <a:schemeClr val="tx1"/>
              </a:solidFill>
            </a:rPr>
            <a:t>Zenodo</a:t>
          </a:r>
          <a:endParaRPr lang="en-GB" b="0" dirty="0">
            <a:solidFill>
              <a:schemeClr val="tx1"/>
            </a:solidFill>
          </a:endParaRPr>
        </a:p>
      </dgm:t>
    </dgm:pt>
    <dgm:pt modelId="{F87DB8DF-1EF3-324D-82F9-40DFEF195C8F}" type="parTrans" cxnId="{7E3CF8BC-9125-F748-ADEF-84E600BBB2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C768BBD-4A66-DF4B-92BE-0ABC5CDEBD21}" type="sibTrans" cxnId="{7E3CF8BC-9125-F748-ADEF-84E600BBB2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3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3"/>
      <dgm:spPr/>
    </dgm:pt>
    <dgm:pt modelId="{8430721C-021F-404F-B65E-1E6013182AE8}" type="pres">
      <dgm:prSet presAssocID="{BECEB8E5-7934-A84B-929D-2381D2E3477B}" presName="dstNode" presStyleLbl="node1" presStyleIdx="0" presStyleCnt="3"/>
      <dgm:spPr/>
    </dgm:pt>
    <dgm:pt modelId="{DE388C96-2E88-AC42-BBBE-E676B53E872A}" type="pres">
      <dgm:prSet presAssocID="{142F4556-8691-864F-8875-77CB1F3D869E}" presName="text_1" presStyleLbl="node1" presStyleIdx="0" presStyleCnt="3">
        <dgm:presLayoutVars>
          <dgm:bulletEnabled val="1"/>
        </dgm:presLayoutVars>
      </dgm:prSet>
      <dgm:spPr/>
    </dgm:pt>
    <dgm:pt modelId="{8FC1792A-B034-804E-8733-1C86B2B6330D}" type="pres">
      <dgm:prSet presAssocID="{142F4556-8691-864F-8875-77CB1F3D869E}" presName="accent_1" presStyleCnt="0"/>
      <dgm:spPr/>
    </dgm:pt>
    <dgm:pt modelId="{125E5E97-C7C6-CF4F-8EC0-07E9CA22C125}" type="pres">
      <dgm:prSet presAssocID="{142F4556-8691-864F-8875-77CB1F3D869E}" presName="accentRepeatNode" presStyleLbl="solidFgAcc1" presStyleIdx="0" presStyleCnt="3"/>
      <dgm:spPr/>
    </dgm:pt>
    <dgm:pt modelId="{E6669EF7-8215-9F4E-9226-1C00E76949DF}" type="pres">
      <dgm:prSet presAssocID="{B7DC8903-08AD-4649-BE36-6CCCD5A6F138}" presName="text_2" presStyleLbl="node1" presStyleIdx="1" presStyleCnt="3">
        <dgm:presLayoutVars>
          <dgm:bulletEnabled val="1"/>
        </dgm:presLayoutVars>
      </dgm:prSet>
      <dgm:spPr/>
    </dgm:pt>
    <dgm:pt modelId="{0228C7BE-6F2A-6147-A63B-D77229028E3B}" type="pres">
      <dgm:prSet presAssocID="{B7DC8903-08AD-4649-BE36-6CCCD5A6F138}" presName="accent_2" presStyleCnt="0"/>
      <dgm:spPr/>
    </dgm:pt>
    <dgm:pt modelId="{5EFFC3B3-D660-A448-8779-2CAE64D9F082}" type="pres">
      <dgm:prSet presAssocID="{B7DC8903-08AD-4649-BE36-6CCCD5A6F138}" presName="accentRepeatNode" presStyleLbl="solidFgAcc1" presStyleIdx="1" presStyleCnt="3"/>
      <dgm:spPr/>
    </dgm:pt>
    <dgm:pt modelId="{D01D75B1-CFBE-BC4D-82DF-B917E314FC55}" type="pres">
      <dgm:prSet presAssocID="{F60C1B43-92A8-984D-A647-76D0F4B75EA7}" presName="text_3" presStyleLbl="node1" presStyleIdx="2" presStyleCnt="3">
        <dgm:presLayoutVars>
          <dgm:bulletEnabled val="1"/>
        </dgm:presLayoutVars>
      </dgm:prSet>
      <dgm:spPr/>
    </dgm:pt>
    <dgm:pt modelId="{076C251F-F8AA-9F49-9C93-4EEA082E07EA}" type="pres">
      <dgm:prSet presAssocID="{F60C1B43-92A8-984D-A647-76D0F4B75EA7}" presName="accent_3" presStyleCnt="0"/>
      <dgm:spPr/>
    </dgm:pt>
    <dgm:pt modelId="{1A53D0BC-8359-9E4A-937D-37439310AAAB}" type="pres">
      <dgm:prSet presAssocID="{F60C1B43-92A8-984D-A647-76D0F4B75EA7}" presName="accentRepeatNode" presStyleLbl="solidFgAcc1" presStyleIdx="2" presStyleCnt="3"/>
      <dgm:spPr/>
    </dgm:pt>
  </dgm:ptLst>
  <dgm:cxnLst>
    <dgm:cxn modelId="{CEDEF61D-78D1-9645-91F3-76B9FE0BC474}" srcId="{BECEB8E5-7934-A84B-929D-2381D2E3477B}" destId="{B7DC8903-08AD-4649-BE36-6CCCD5A6F138}" srcOrd="1" destOrd="0" parTransId="{5BD41E7D-5D46-8E4F-8CF4-5A9D253B2DD1}" sibTransId="{D8E10B14-A8A2-FB47-A848-60C07EDBF234}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DF28AC44-C402-334B-BB7B-B961323D67AB}" type="presOf" srcId="{D3561614-E26B-5641-A35F-787ADFB2E2E9}" destId="{9002D5DD-9C2C-7940-91CB-FA49256D6C72}" srcOrd="0" destOrd="0" presId="urn:microsoft.com/office/officeart/2008/layout/VerticalCurvedList"/>
    <dgm:cxn modelId="{C9455E7C-6EFF-394A-A4C5-1210991CAFC5}" type="presOf" srcId="{142F4556-8691-864F-8875-77CB1F3D869E}" destId="{DE388C96-2E88-AC42-BBBE-E676B53E872A}" srcOrd="0" destOrd="0" presId="urn:microsoft.com/office/officeart/2008/layout/VerticalCurvedList"/>
    <dgm:cxn modelId="{7A76A0A4-7A4C-AF42-A3EF-10A426AFF4E3}" type="presOf" srcId="{F60C1B43-92A8-984D-A647-76D0F4B75EA7}" destId="{D01D75B1-CFBE-BC4D-82DF-B917E314FC55}" srcOrd="0" destOrd="0" presId="urn:microsoft.com/office/officeart/2008/layout/VerticalCurvedList"/>
    <dgm:cxn modelId="{8460F9B6-4DD0-4842-96B6-E0FC44BE39E8}" srcId="{BECEB8E5-7934-A84B-929D-2381D2E3477B}" destId="{142F4556-8691-864F-8875-77CB1F3D869E}" srcOrd="0" destOrd="0" parTransId="{73D8996A-829C-BE45-8C7F-261F8AD5D089}" sibTransId="{D3561614-E26B-5641-A35F-787ADFB2E2E9}"/>
    <dgm:cxn modelId="{7E3CF8BC-9125-F748-ADEF-84E600BBB22C}" srcId="{BECEB8E5-7934-A84B-929D-2381D2E3477B}" destId="{F60C1B43-92A8-984D-A647-76D0F4B75EA7}" srcOrd="2" destOrd="0" parTransId="{F87DB8DF-1EF3-324D-82F9-40DFEF195C8F}" sibTransId="{9C768BBD-4A66-DF4B-92BE-0ABC5CDEBD21}"/>
    <dgm:cxn modelId="{B1A317F7-2D1E-6841-A9E1-29E54E78B46C}" type="presOf" srcId="{B7DC8903-08AD-4649-BE36-6CCCD5A6F138}" destId="{E6669EF7-8215-9F4E-9226-1C00E76949DF}" srcOrd="0" destOrd="0" presId="urn:microsoft.com/office/officeart/2008/layout/VerticalCurvedList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9EE15C34-1C53-E949-9951-9D00AEB03A38}" type="presParOf" srcId="{F13EA33D-18CE-6346-8404-701E600A7D73}" destId="{DE388C96-2E88-AC42-BBBE-E676B53E872A}" srcOrd="1" destOrd="0" presId="urn:microsoft.com/office/officeart/2008/layout/VerticalCurvedList"/>
    <dgm:cxn modelId="{E20028FB-87D1-0942-AA42-A82EF7A2680D}" type="presParOf" srcId="{F13EA33D-18CE-6346-8404-701E600A7D73}" destId="{8FC1792A-B034-804E-8733-1C86B2B6330D}" srcOrd="2" destOrd="0" presId="urn:microsoft.com/office/officeart/2008/layout/VerticalCurvedList"/>
    <dgm:cxn modelId="{46631D85-F9AD-EE47-9652-1650A04BB6EA}" type="presParOf" srcId="{8FC1792A-B034-804E-8733-1C86B2B6330D}" destId="{125E5E97-C7C6-CF4F-8EC0-07E9CA22C125}" srcOrd="0" destOrd="0" presId="urn:microsoft.com/office/officeart/2008/layout/VerticalCurvedList"/>
    <dgm:cxn modelId="{54C4B1D0-9E75-CE42-AF2C-6631E8F0FFF3}" type="presParOf" srcId="{F13EA33D-18CE-6346-8404-701E600A7D73}" destId="{E6669EF7-8215-9F4E-9226-1C00E76949DF}" srcOrd="3" destOrd="0" presId="urn:microsoft.com/office/officeart/2008/layout/VerticalCurvedList"/>
    <dgm:cxn modelId="{F9C4F9F9-0320-7C49-B489-AE04F6E85DAE}" type="presParOf" srcId="{F13EA33D-18CE-6346-8404-701E600A7D73}" destId="{0228C7BE-6F2A-6147-A63B-D77229028E3B}" srcOrd="4" destOrd="0" presId="urn:microsoft.com/office/officeart/2008/layout/VerticalCurvedList"/>
    <dgm:cxn modelId="{7FCDF7F5-224B-1748-A4B5-19366C3EAE17}" type="presParOf" srcId="{0228C7BE-6F2A-6147-A63B-D77229028E3B}" destId="{5EFFC3B3-D660-A448-8779-2CAE64D9F082}" srcOrd="0" destOrd="0" presId="urn:microsoft.com/office/officeart/2008/layout/VerticalCurvedList"/>
    <dgm:cxn modelId="{52302A3D-EA49-E742-A551-597C8EEF5FE7}" type="presParOf" srcId="{F13EA33D-18CE-6346-8404-701E600A7D73}" destId="{D01D75B1-CFBE-BC4D-82DF-B917E314FC55}" srcOrd="5" destOrd="0" presId="urn:microsoft.com/office/officeart/2008/layout/VerticalCurvedList"/>
    <dgm:cxn modelId="{85D8F6A2-DD67-1A46-B972-A9CCF4A63004}" type="presParOf" srcId="{F13EA33D-18CE-6346-8404-701E600A7D73}" destId="{076C251F-F8AA-9F49-9C93-4EEA082E07EA}" srcOrd="6" destOrd="0" presId="urn:microsoft.com/office/officeart/2008/layout/VerticalCurvedList"/>
    <dgm:cxn modelId="{8B14BD74-C627-7944-8A26-460CD3A71B34}" type="presParOf" srcId="{076C251F-F8AA-9F49-9C93-4EEA082E07EA}" destId="{1A53D0BC-8359-9E4A-937D-37439310AAAB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F3A5E6-0834-E943-9BB7-12EC766475C9}" type="doc">
      <dgm:prSet loTypeId="urn:microsoft.com/office/officeart/2005/8/layout/hChevron3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4D8E855D-C0B4-AE4B-9689-790563B9E4EA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Introduction to the Automated Workflows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Storing FAIR data&#10;IPR&#10;Learning Objectives"/>
        </a:ext>
      </dgm:extLst>
    </dgm:pt>
    <dgm:pt modelId="{6C79B386-8C6D-F84B-9447-C13E46505BFE}" type="parTrans" cxnId="{0C25F94D-B6D6-BE4F-B3BF-AA43944BDBD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BF5C667-F39D-4443-8C6B-1D76E819B256}" type="sibTrans" cxnId="{0C25F94D-B6D6-BE4F-B3BF-AA43944BDBD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CE8FBBA-6971-6049-AD33-133BE83DF496}">
      <dgm:prSet/>
      <dgm:spPr/>
      <dgm:t>
        <a:bodyPr/>
        <a:lstStyle/>
        <a:p>
          <a:r>
            <a:rPr lang="en-GB" b="1" dirty="0" err="1">
              <a:solidFill>
                <a:schemeClr val="tx1"/>
              </a:solidFill>
            </a:rPr>
            <a:t>Zenodo</a:t>
          </a:r>
          <a:r>
            <a:rPr lang="en-GB" b="1" dirty="0">
              <a:solidFill>
                <a:schemeClr val="tx1"/>
              </a:solidFill>
            </a:rPr>
            <a:t> Configuration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Storing FAIR data&#10;IPR&#10;Learning Objectives"/>
        </a:ext>
      </dgm:extLst>
    </dgm:pt>
    <dgm:pt modelId="{17A3C1DC-EC4C-FD45-B266-9EDA5F4DEA12}" type="parTrans" cxnId="{E58CEAFF-1084-694A-B995-1D9BC2F88CA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9405485-8067-414E-A7C1-7CA4E3DDA0AA}" type="sibTrans" cxnId="{E58CEAFF-1084-694A-B995-1D9BC2F88CA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9794FE7-6A49-B246-AC2D-FCB31AFBE7C4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GitHub Configuration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Storing FAIR data&#10;IPR&#10;Learning Objectives"/>
        </a:ext>
      </dgm:extLst>
    </dgm:pt>
    <dgm:pt modelId="{4116FE71-E318-784B-9BE5-D349194DF75A}" type="parTrans" cxnId="{8CE92251-56D4-6849-97C7-F369A54222D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EF16AA0-49FE-084D-9D6A-58787A202C12}" type="sibTrans" cxnId="{8CE92251-56D4-6849-97C7-F369A54222D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3A2D68E-41DC-4EA2-8646-C6992E55F3EA}">
      <dgm:prSet/>
      <dgm:spPr/>
      <dgm:t>
        <a:bodyPr/>
        <a:lstStyle/>
        <a:p>
          <a:r>
            <a:rPr lang="en-US" dirty="0" err="1"/>
            <a:t>Zenodo</a:t>
          </a:r>
          <a:r>
            <a:rPr lang="en-US" dirty="0"/>
            <a:t> Draft Verification</a:t>
          </a:r>
        </a:p>
      </dgm:t>
    </dgm:pt>
    <dgm:pt modelId="{A083F510-76E6-4CC5-B455-5982EF7FED2E}" type="parTrans" cxnId="{B9FF8A6C-D81F-4A53-8B83-7F5C16929FCE}">
      <dgm:prSet/>
      <dgm:spPr/>
      <dgm:t>
        <a:bodyPr/>
        <a:lstStyle/>
        <a:p>
          <a:endParaRPr lang="en-US"/>
        </a:p>
      </dgm:t>
    </dgm:pt>
    <dgm:pt modelId="{0E75CA8D-DBC3-4E79-86D9-EE59747D52D3}" type="sibTrans" cxnId="{B9FF8A6C-D81F-4A53-8B83-7F5C16929FCE}">
      <dgm:prSet/>
      <dgm:spPr/>
      <dgm:t>
        <a:bodyPr/>
        <a:lstStyle/>
        <a:p>
          <a:endParaRPr lang="en-US"/>
        </a:p>
      </dgm:t>
    </dgm:pt>
    <dgm:pt modelId="{949ACB36-15FB-0F4D-BB4E-3E03611B4286}" type="pres">
      <dgm:prSet presAssocID="{97F3A5E6-0834-E943-9BB7-12EC766475C9}" presName="Name0" presStyleCnt="0">
        <dgm:presLayoutVars>
          <dgm:dir/>
          <dgm:resizeHandles val="exact"/>
        </dgm:presLayoutVars>
      </dgm:prSet>
      <dgm:spPr/>
    </dgm:pt>
    <dgm:pt modelId="{F72356D0-D4F7-B342-BD80-F11F277B2B19}" type="pres">
      <dgm:prSet presAssocID="{4D8E855D-C0B4-AE4B-9689-790563B9E4EA}" presName="parTxOnly" presStyleLbl="node1" presStyleIdx="0" presStyleCnt="4">
        <dgm:presLayoutVars>
          <dgm:bulletEnabled val="1"/>
        </dgm:presLayoutVars>
      </dgm:prSet>
      <dgm:spPr/>
    </dgm:pt>
    <dgm:pt modelId="{AC79119E-B115-EF4D-8DDD-E89B62B0629D}" type="pres">
      <dgm:prSet presAssocID="{BBF5C667-F39D-4443-8C6B-1D76E819B256}" presName="parSpace" presStyleCnt="0"/>
      <dgm:spPr/>
    </dgm:pt>
    <dgm:pt modelId="{9F22CD57-3ADB-4948-8A66-A621399D426A}" type="pres">
      <dgm:prSet presAssocID="{2CE8FBBA-6971-6049-AD33-133BE83DF496}" presName="parTxOnly" presStyleLbl="node1" presStyleIdx="1" presStyleCnt="4">
        <dgm:presLayoutVars>
          <dgm:bulletEnabled val="1"/>
        </dgm:presLayoutVars>
      </dgm:prSet>
      <dgm:spPr/>
    </dgm:pt>
    <dgm:pt modelId="{C7DF0421-04CC-9C43-AD9A-3EBCE54B33D8}" type="pres">
      <dgm:prSet presAssocID="{59405485-8067-414E-A7C1-7CA4E3DDA0AA}" presName="parSpace" presStyleCnt="0"/>
      <dgm:spPr/>
    </dgm:pt>
    <dgm:pt modelId="{63A41AA5-3498-DD4A-8F41-BEC5E57B0699}" type="pres">
      <dgm:prSet presAssocID="{B9794FE7-6A49-B246-AC2D-FCB31AFBE7C4}" presName="parTxOnly" presStyleLbl="node1" presStyleIdx="2" presStyleCnt="4">
        <dgm:presLayoutVars>
          <dgm:bulletEnabled val="1"/>
        </dgm:presLayoutVars>
      </dgm:prSet>
      <dgm:spPr/>
    </dgm:pt>
    <dgm:pt modelId="{74ED7A59-C12F-40FB-A528-14512734818F}" type="pres">
      <dgm:prSet presAssocID="{7EF16AA0-49FE-084D-9D6A-58787A202C12}" presName="parSpace" presStyleCnt="0"/>
      <dgm:spPr/>
    </dgm:pt>
    <dgm:pt modelId="{8BFDDEE2-B8D9-49CC-A9C0-5C2FE4AD145F}" type="pres">
      <dgm:prSet presAssocID="{43A2D68E-41DC-4EA2-8646-C6992E55F3EA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B9FF8A6C-D81F-4A53-8B83-7F5C16929FCE}" srcId="{97F3A5E6-0834-E943-9BB7-12EC766475C9}" destId="{43A2D68E-41DC-4EA2-8646-C6992E55F3EA}" srcOrd="3" destOrd="0" parTransId="{A083F510-76E6-4CC5-B455-5982EF7FED2E}" sibTransId="{0E75CA8D-DBC3-4E79-86D9-EE59747D52D3}"/>
    <dgm:cxn modelId="{0C25F94D-B6D6-BE4F-B3BF-AA43944BDBD2}" srcId="{97F3A5E6-0834-E943-9BB7-12EC766475C9}" destId="{4D8E855D-C0B4-AE4B-9689-790563B9E4EA}" srcOrd="0" destOrd="0" parTransId="{6C79B386-8C6D-F84B-9447-C13E46505BFE}" sibTransId="{BBF5C667-F39D-4443-8C6B-1D76E819B256}"/>
    <dgm:cxn modelId="{8CE92251-56D4-6849-97C7-F369A54222D7}" srcId="{97F3A5E6-0834-E943-9BB7-12EC766475C9}" destId="{B9794FE7-6A49-B246-AC2D-FCB31AFBE7C4}" srcOrd="2" destOrd="0" parTransId="{4116FE71-E318-784B-9BE5-D349194DF75A}" sibTransId="{7EF16AA0-49FE-084D-9D6A-58787A202C12}"/>
    <dgm:cxn modelId="{CD5BBB59-BC95-4E7F-A0AD-608C905A9BFB}" type="presOf" srcId="{43A2D68E-41DC-4EA2-8646-C6992E55F3EA}" destId="{8BFDDEE2-B8D9-49CC-A9C0-5C2FE4AD145F}" srcOrd="0" destOrd="0" presId="urn:microsoft.com/office/officeart/2005/8/layout/hChevron3"/>
    <dgm:cxn modelId="{060F3381-073A-1049-8417-CDCC3F3CCF7A}" type="presOf" srcId="{B9794FE7-6A49-B246-AC2D-FCB31AFBE7C4}" destId="{63A41AA5-3498-DD4A-8F41-BEC5E57B0699}" srcOrd="0" destOrd="0" presId="urn:microsoft.com/office/officeart/2005/8/layout/hChevron3"/>
    <dgm:cxn modelId="{3C7A8D94-DF1F-6E4A-824B-F2D3385BAE72}" type="presOf" srcId="{4D8E855D-C0B4-AE4B-9689-790563B9E4EA}" destId="{F72356D0-D4F7-B342-BD80-F11F277B2B19}" srcOrd="0" destOrd="0" presId="urn:microsoft.com/office/officeart/2005/8/layout/hChevron3"/>
    <dgm:cxn modelId="{B4C2299B-C2E7-4348-84F7-B29627D76547}" type="presOf" srcId="{2CE8FBBA-6971-6049-AD33-133BE83DF496}" destId="{9F22CD57-3ADB-4948-8A66-A621399D426A}" srcOrd="0" destOrd="0" presId="urn:microsoft.com/office/officeart/2005/8/layout/hChevron3"/>
    <dgm:cxn modelId="{6E098B9D-5AF4-2140-9AAA-6E7F88A5E055}" type="presOf" srcId="{97F3A5E6-0834-E943-9BB7-12EC766475C9}" destId="{949ACB36-15FB-0F4D-BB4E-3E03611B4286}" srcOrd="0" destOrd="0" presId="urn:microsoft.com/office/officeart/2005/8/layout/hChevron3"/>
    <dgm:cxn modelId="{E58CEAFF-1084-694A-B995-1D9BC2F88CA8}" srcId="{97F3A5E6-0834-E943-9BB7-12EC766475C9}" destId="{2CE8FBBA-6971-6049-AD33-133BE83DF496}" srcOrd="1" destOrd="0" parTransId="{17A3C1DC-EC4C-FD45-B266-9EDA5F4DEA12}" sibTransId="{59405485-8067-414E-A7C1-7CA4E3DDA0AA}"/>
    <dgm:cxn modelId="{86EF7B5D-3ED9-224A-937F-D67DCD795E9A}" type="presParOf" srcId="{949ACB36-15FB-0F4D-BB4E-3E03611B4286}" destId="{F72356D0-D4F7-B342-BD80-F11F277B2B19}" srcOrd="0" destOrd="0" presId="urn:microsoft.com/office/officeart/2005/8/layout/hChevron3"/>
    <dgm:cxn modelId="{65B48FF9-4CA1-3E4D-8257-F5D691FBBCA7}" type="presParOf" srcId="{949ACB36-15FB-0F4D-BB4E-3E03611B4286}" destId="{AC79119E-B115-EF4D-8DDD-E89B62B0629D}" srcOrd="1" destOrd="0" presId="urn:microsoft.com/office/officeart/2005/8/layout/hChevron3"/>
    <dgm:cxn modelId="{6A702F93-5B45-704A-8516-71B70AA3AB80}" type="presParOf" srcId="{949ACB36-15FB-0F4D-BB4E-3E03611B4286}" destId="{9F22CD57-3ADB-4948-8A66-A621399D426A}" srcOrd="2" destOrd="0" presId="urn:microsoft.com/office/officeart/2005/8/layout/hChevron3"/>
    <dgm:cxn modelId="{6B33BBF4-0438-F640-802F-F83C1C9275E3}" type="presParOf" srcId="{949ACB36-15FB-0F4D-BB4E-3E03611B4286}" destId="{C7DF0421-04CC-9C43-AD9A-3EBCE54B33D8}" srcOrd="3" destOrd="0" presId="urn:microsoft.com/office/officeart/2005/8/layout/hChevron3"/>
    <dgm:cxn modelId="{3BE2F3C3-FB35-5B43-BEF2-2B3FA42CCA93}" type="presParOf" srcId="{949ACB36-15FB-0F4D-BB4E-3E03611B4286}" destId="{63A41AA5-3498-DD4A-8F41-BEC5E57B0699}" srcOrd="4" destOrd="0" presId="urn:microsoft.com/office/officeart/2005/8/layout/hChevron3"/>
    <dgm:cxn modelId="{841FA8BC-48FD-4495-B066-098D2B6D4A04}" type="presParOf" srcId="{949ACB36-15FB-0F4D-BB4E-3E03611B4286}" destId="{74ED7A59-C12F-40FB-A528-14512734818F}" srcOrd="5" destOrd="0" presId="urn:microsoft.com/office/officeart/2005/8/layout/hChevron3"/>
    <dgm:cxn modelId="{6D56B525-A5E5-4C71-9506-007508470E10}" type="presParOf" srcId="{949ACB36-15FB-0F4D-BB4E-3E03611B4286}" destId="{8BFDDEE2-B8D9-49CC-A9C0-5C2FE4AD145F}" srcOrd="6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0BAC7CD-5334-4211-ABAD-B2804F2A866A}" type="doc">
      <dgm:prSet loTypeId="urn:microsoft.com/office/officeart/2005/8/layout/hProcess9" loCatId="process" qsTypeId="urn:microsoft.com/office/officeart/2005/8/quickstyle/simple2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F0A6332C-9FFA-47D7-AEFF-9D85AD516690}">
      <dgm:prSet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Validate existing </a:t>
          </a:r>
          <a:r>
            <a:rPr lang="en-US" dirty="0" err="1">
              <a:solidFill>
                <a:schemeClr val="bg1"/>
              </a:solidFill>
            </a:rPr>
            <a:t>CITATION.cff</a:t>
          </a:r>
          <a:r>
            <a:rPr lang="en-US" dirty="0">
              <a:solidFill>
                <a:schemeClr val="bg1"/>
              </a:solidFill>
            </a:rPr>
            <a:t> metadata</a:t>
          </a:r>
        </a:p>
      </dgm:t>
    </dgm:pt>
    <dgm:pt modelId="{2BBFCE70-A94B-4F80-AAC3-44C4C5B37EE9}" type="parTrans" cxnId="{425CC5ED-ACD8-458F-A256-C90763F2CE50}">
      <dgm:prSet/>
      <dgm:spPr/>
      <dgm:t>
        <a:bodyPr/>
        <a:lstStyle/>
        <a:p>
          <a:endParaRPr lang="en-US"/>
        </a:p>
      </dgm:t>
    </dgm:pt>
    <dgm:pt modelId="{A03C57C3-C8F5-41D4-B473-A622C0082B6D}" type="sibTrans" cxnId="{425CC5ED-ACD8-458F-A256-C90763F2CE50}">
      <dgm:prSet/>
      <dgm:spPr/>
      <dgm:t>
        <a:bodyPr/>
        <a:lstStyle/>
        <a:p>
          <a:endParaRPr lang="en-US"/>
        </a:p>
      </dgm:t>
    </dgm:pt>
    <dgm:pt modelId="{CD148E11-AC77-46EE-9FC7-A9EDE53BE1BE}">
      <dgm:prSet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Update automatically managed </a:t>
          </a:r>
          <a:r>
            <a:rPr lang="en-US" dirty="0" err="1">
              <a:solidFill>
                <a:schemeClr val="tx1"/>
              </a:solidFill>
            </a:rPr>
            <a:t>CITATION.cff</a:t>
          </a:r>
          <a:r>
            <a:rPr lang="en-US" dirty="0">
              <a:solidFill>
                <a:schemeClr val="tx1"/>
              </a:solidFill>
            </a:rPr>
            <a:t> fields (</a:t>
          </a:r>
          <a:r>
            <a:rPr lang="en-US" dirty="0" err="1">
              <a:solidFill>
                <a:schemeClr val="tx1"/>
              </a:solidFill>
            </a:rPr>
            <a:t>doi</a:t>
          </a:r>
          <a:r>
            <a:rPr lang="en-US" dirty="0">
              <a:solidFill>
                <a:schemeClr val="tx1"/>
              </a:solidFill>
            </a:rPr>
            <a:t>, version, date-released)</a:t>
          </a:r>
        </a:p>
      </dgm:t>
    </dgm:pt>
    <dgm:pt modelId="{BA6EDE3F-9CA5-40F5-B0E9-B23AA3A87838}" type="parTrans" cxnId="{D971C69E-374C-44F3-A3C8-4566794D7A4A}">
      <dgm:prSet/>
      <dgm:spPr/>
      <dgm:t>
        <a:bodyPr/>
        <a:lstStyle/>
        <a:p>
          <a:endParaRPr lang="en-US"/>
        </a:p>
      </dgm:t>
    </dgm:pt>
    <dgm:pt modelId="{27B689D3-CD58-4295-A82A-8602B0305548}" type="sibTrans" cxnId="{D971C69E-374C-44F3-A3C8-4566794D7A4A}">
      <dgm:prSet/>
      <dgm:spPr/>
      <dgm:t>
        <a:bodyPr/>
        <a:lstStyle/>
        <a:p>
          <a:endParaRPr lang="en-US"/>
        </a:p>
      </dgm:t>
    </dgm:pt>
    <dgm:pt modelId="{70C34589-C131-4849-9719-3A58F2CFC372}">
      <dgm:prSet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Create a draft entry on </a:t>
          </a:r>
          <a:r>
            <a:rPr lang="en-US" dirty="0" err="1">
              <a:solidFill>
                <a:schemeClr val="tx1"/>
              </a:solidFill>
            </a:rPr>
            <a:t>Zenodo</a:t>
          </a:r>
          <a:r>
            <a:rPr lang="en-US" dirty="0">
              <a:solidFill>
                <a:schemeClr val="tx1"/>
              </a:solidFill>
            </a:rPr>
            <a:t> and </a:t>
          </a:r>
          <a:r>
            <a:rPr lang="en-US" dirty="0" err="1">
              <a:solidFill>
                <a:schemeClr val="tx1"/>
              </a:solidFill>
            </a:rPr>
            <a:t>prereserve</a:t>
          </a:r>
          <a:r>
            <a:rPr lang="en-US" dirty="0">
              <a:solidFill>
                <a:schemeClr val="tx1"/>
              </a:solidFill>
            </a:rPr>
            <a:t> a DOI</a:t>
          </a:r>
        </a:p>
      </dgm:t>
    </dgm:pt>
    <dgm:pt modelId="{F7F7EB7D-F2B7-443F-9CA0-E1213896CEE7}" type="parTrans" cxnId="{EA68AFF7-3EC1-49DD-91DB-B05FD192BE4D}">
      <dgm:prSet/>
      <dgm:spPr/>
      <dgm:t>
        <a:bodyPr/>
        <a:lstStyle/>
        <a:p>
          <a:endParaRPr lang="en-US"/>
        </a:p>
      </dgm:t>
    </dgm:pt>
    <dgm:pt modelId="{5E60D9C1-D408-4616-8617-D5901E6AE0CD}" type="sibTrans" cxnId="{EA68AFF7-3EC1-49DD-91DB-B05FD192BE4D}">
      <dgm:prSet/>
      <dgm:spPr/>
      <dgm:t>
        <a:bodyPr/>
        <a:lstStyle/>
        <a:p>
          <a:endParaRPr lang="en-US"/>
        </a:p>
      </dgm:t>
    </dgm:pt>
    <dgm:pt modelId="{9657B41E-0230-4F8A-8DC0-9E5D977D066B}">
      <dgm:prSet/>
      <dgm:spPr/>
      <dgm:t>
        <a:bodyPr/>
        <a:lstStyle/>
        <a:p>
          <a:r>
            <a:rPr lang="en-US"/>
            <a:t>Update existing files in the repository referencing the DOI (syllabus, last PowerPoint slide)</a:t>
          </a:r>
        </a:p>
      </dgm:t>
    </dgm:pt>
    <dgm:pt modelId="{3BBEFCA7-C20A-4BE3-B5AB-4BA40702F317}" type="parTrans" cxnId="{81D3ADFF-A682-4C2A-B1EB-023513D259FF}">
      <dgm:prSet/>
      <dgm:spPr/>
      <dgm:t>
        <a:bodyPr/>
        <a:lstStyle/>
        <a:p>
          <a:endParaRPr lang="en-US"/>
        </a:p>
      </dgm:t>
    </dgm:pt>
    <dgm:pt modelId="{223A0F1F-4499-4018-89CA-8E48C8D723ED}" type="sibTrans" cxnId="{81D3ADFF-A682-4C2A-B1EB-023513D259FF}">
      <dgm:prSet/>
      <dgm:spPr/>
      <dgm:t>
        <a:bodyPr/>
        <a:lstStyle/>
        <a:p>
          <a:endParaRPr lang="en-US"/>
        </a:p>
      </dgm:t>
    </dgm:pt>
    <dgm:pt modelId="{FEBFDB6C-FFB3-4DD2-972E-E182BFC816AF}">
      <dgm:prSet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Rebuild the Git book with new citation and DOI information</a:t>
          </a:r>
        </a:p>
      </dgm:t>
    </dgm:pt>
    <dgm:pt modelId="{DDEFC413-E1D7-40C6-A404-FEE3C16EE640}" type="parTrans" cxnId="{BF18721F-42D8-4219-8A84-9803EB3D98BF}">
      <dgm:prSet/>
      <dgm:spPr/>
      <dgm:t>
        <a:bodyPr/>
        <a:lstStyle/>
        <a:p>
          <a:endParaRPr lang="en-US"/>
        </a:p>
      </dgm:t>
    </dgm:pt>
    <dgm:pt modelId="{6E7DBA62-5ED5-4D90-B87F-609014D5023B}" type="sibTrans" cxnId="{BF18721F-42D8-4219-8A84-9803EB3D98BF}">
      <dgm:prSet/>
      <dgm:spPr/>
      <dgm:t>
        <a:bodyPr/>
        <a:lstStyle/>
        <a:p>
          <a:endParaRPr lang="en-US"/>
        </a:p>
      </dgm:t>
    </dgm:pt>
    <dgm:pt modelId="{C7881C93-2F3A-45A2-9688-70266E4645FE}">
      <dgm:prSet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Release a new version of the Git book</a:t>
          </a:r>
        </a:p>
      </dgm:t>
    </dgm:pt>
    <dgm:pt modelId="{F8B346DF-3BD3-4823-ABBD-C3D3DFCADA97}" type="parTrans" cxnId="{27C7F14E-974B-461B-8D75-821705731E79}">
      <dgm:prSet/>
      <dgm:spPr/>
      <dgm:t>
        <a:bodyPr/>
        <a:lstStyle/>
        <a:p>
          <a:endParaRPr lang="en-US"/>
        </a:p>
      </dgm:t>
    </dgm:pt>
    <dgm:pt modelId="{10EAE6FE-AB71-493C-85E3-3D538315B111}" type="sibTrans" cxnId="{27C7F14E-974B-461B-8D75-821705731E79}">
      <dgm:prSet/>
      <dgm:spPr/>
      <dgm:t>
        <a:bodyPr/>
        <a:lstStyle/>
        <a:p>
          <a:endParaRPr lang="en-US"/>
        </a:p>
      </dgm:t>
    </dgm:pt>
    <dgm:pt modelId="{5ED98B7C-6E8A-43EF-9F1A-B38EE2897F73}" type="pres">
      <dgm:prSet presAssocID="{60BAC7CD-5334-4211-ABAD-B2804F2A866A}" presName="CompostProcess" presStyleCnt="0">
        <dgm:presLayoutVars>
          <dgm:dir/>
          <dgm:resizeHandles val="exact"/>
        </dgm:presLayoutVars>
      </dgm:prSet>
      <dgm:spPr/>
    </dgm:pt>
    <dgm:pt modelId="{86472B45-C212-4EF8-BEE5-EE3445B3AA56}" type="pres">
      <dgm:prSet presAssocID="{60BAC7CD-5334-4211-ABAD-B2804F2A866A}" presName="arrow" presStyleLbl="bgShp" presStyleIdx="0" presStyleCnt="1"/>
      <dgm:spPr/>
    </dgm:pt>
    <dgm:pt modelId="{58E2D073-D5B1-4C8A-B885-92E0C3BFD857}" type="pres">
      <dgm:prSet presAssocID="{60BAC7CD-5334-4211-ABAD-B2804F2A866A}" presName="linearProcess" presStyleCnt="0"/>
      <dgm:spPr/>
    </dgm:pt>
    <dgm:pt modelId="{94B4EB69-3298-440F-B025-631850EE5A7B}" type="pres">
      <dgm:prSet presAssocID="{F0A6332C-9FFA-47D7-AEFF-9D85AD516690}" presName="textNode" presStyleLbl="node1" presStyleIdx="0" presStyleCnt="6">
        <dgm:presLayoutVars>
          <dgm:bulletEnabled val="1"/>
        </dgm:presLayoutVars>
      </dgm:prSet>
      <dgm:spPr/>
    </dgm:pt>
    <dgm:pt modelId="{A411DB5C-BE7F-455E-B336-867240941EB2}" type="pres">
      <dgm:prSet presAssocID="{A03C57C3-C8F5-41D4-B473-A622C0082B6D}" presName="sibTrans" presStyleCnt="0"/>
      <dgm:spPr/>
    </dgm:pt>
    <dgm:pt modelId="{52D0FA85-589F-4C16-B25A-61765252F802}" type="pres">
      <dgm:prSet presAssocID="{CD148E11-AC77-46EE-9FC7-A9EDE53BE1BE}" presName="textNode" presStyleLbl="node1" presStyleIdx="1" presStyleCnt="6">
        <dgm:presLayoutVars>
          <dgm:bulletEnabled val="1"/>
        </dgm:presLayoutVars>
      </dgm:prSet>
      <dgm:spPr/>
    </dgm:pt>
    <dgm:pt modelId="{20CD2A05-B624-4BED-BFB1-118D90F025D8}" type="pres">
      <dgm:prSet presAssocID="{27B689D3-CD58-4295-A82A-8602B0305548}" presName="sibTrans" presStyleCnt="0"/>
      <dgm:spPr/>
    </dgm:pt>
    <dgm:pt modelId="{989BB34C-0938-4008-BAB0-3B35F894CA66}" type="pres">
      <dgm:prSet presAssocID="{70C34589-C131-4849-9719-3A58F2CFC372}" presName="textNode" presStyleLbl="node1" presStyleIdx="2" presStyleCnt="6">
        <dgm:presLayoutVars>
          <dgm:bulletEnabled val="1"/>
        </dgm:presLayoutVars>
      </dgm:prSet>
      <dgm:spPr/>
    </dgm:pt>
    <dgm:pt modelId="{D25EB581-5846-48C2-9713-0134671A326D}" type="pres">
      <dgm:prSet presAssocID="{5E60D9C1-D408-4616-8617-D5901E6AE0CD}" presName="sibTrans" presStyleCnt="0"/>
      <dgm:spPr/>
    </dgm:pt>
    <dgm:pt modelId="{F4F519CC-A3ED-4434-814B-75BCC2D0F060}" type="pres">
      <dgm:prSet presAssocID="{9657B41E-0230-4F8A-8DC0-9E5D977D066B}" presName="textNode" presStyleLbl="node1" presStyleIdx="3" presStyleCnt="6">
        <dgm:presLayoutVars>
          <dgm:bulletEnabled val="1"/>
        </dgm:presLayoutVars>
      </dgm:prSet>
      <dgm:spPr/>
    </dgm:pt>
    <dgm:pt modelId="{DB64541C-A19A-4E70-81CD-7D2748B9F6AD}" type="pres">
      <dgm:prSet presAssocID="{223A0F1F-4499-4018-89CA-8E48C8D723ED}" presName="sibTrans" presStyleCnt="0"/>
      <dgm:spPr/>
    </dgm:pt>
    <dgm:pt modelId="{A042AF72-B3D4-4395-A4DC-3C6A94DCEC69}" type="pres">
      <dgm:prSet presAssocID="{FEBFDB6C-FFB3-4DD2-972E-E182BFC816AF}" presName="textNode" presStyleLbl="node1" presStyleIdx="4" presStyleCnt="6">
        <dgm:presLayoutVars>
          <dgm:bulletEnabled val="1"/>
        </dgm:presLayoutVars>
      </dgm:prSet>
      <dgm:spPr/>
    </dgm:pt>
    <dgm:pt modelId="{1A60726E-FC78-4771-9856-D16FE5E0B95D}" type="pres">
      <dgm:prSet presAssocID="{6E7DBA62-5ED5-4D90-B87F-609014D5023B}" presName="sibTrans" presStyleCnt="0"/>
      <dgm:spPr/>
    </dgm:pt>
    <dgm:pt modelId="{675B957E-2FD6-41E2-AF03-5FAC3520C313}" type="pres">
      <dgm:prSet presAssocID="{C7881C93-2F3A-45A2-9688-70266E4645FE}" presName="textNode" presStyleLbl="node1" presStyleIdx="5" presStyleCnt="6">
        <dgm:presLayoutVars>
          <dgm:bulletEnabled val="1"/>
        </dgm:presLayoutVars>
      </dgm:prSet>
      <dgm:spPr/>
    </dgm:pt>
  </dgm:ptLst>
  <dgm:cxnLst>
    <dgm:cxn modelId="{303EC91A-704C-4B78-B50F-C1B158EBF9A5}" type="presOf" srcId="{F0A6332C-9FFA-47D7-AEFF-9D85AD516690}" destId="{94B4EB69-3298-440F-B025-631850EE5A7B}" srcOrd="0" destOrd="0" presId="urn:microsoft.com/office/officeart/2005/8/layout/hProcess9"/>
    <dgm:cxn modelId="{8DABFB1D-8A81-4B8E-BFDD-C0A612E1D514}" type="presOf" srcId="{60BAC7CD-5334-4211-ABAD-B2804F2A866A}" destId="{5ED98B7C-6E8A-43EF-9F1A-B38EE2897F73}" srcOrd="0" destOrd="0" presId="urn:microsoft.com/office/officeart/2005/8/layout/hProcess9"/>
    <dgm:cxn modelId="{BF18721F-42D8-4219-8A84-9803EB3D98BF}" srcId="{60BAC7CD-5334-4211-ABAD-B2804F2A866A}" destId="{FEBFDB6C-FFB3-4DD2-972E-E182BFC816AF}" srcOrd="4" destOrd="0" parTransId="{DDEFC413-E1D7-40C6-A404-FEE3C16EE640}" sibTransId="{6E7DBA62-5ED5-4D90-B87F-609014D5023B}"/>
    <dgm:cxn modelId="{27C7F14E-974B-461B-8D75-821705731E79}" srcId="{60BAC7CD-5334-4211-ABAD-B2804F2A866A}" destId="{C7881C93-2F3A-45A2-9688-70266E4645FE}" srcOrd="5" destOrd="0" parTransId="{F8B346DF-3BD3-4823-ABBD-C3D3DFCADA97}" sibTransId="{10EAE6FE-AB71-493C-85E3-3D538315B111}"/>
    <dgm:cxn modelId="{BB749A7D-66F1-4D7B-90CB-28D730984AC3}" type="presOf" srcId="{C7881C93-2F3A-45A2-9688-70266E4645FE}" destId="{675B957E-2FD6-41E2-AF03-5FAC3520C313}" srcOrd="0" destOrd="0" presId="urn:microsoft.com/office/officeart/2005/8/layout/hProcess9"/>
    <dgm:cxn modelId="{6E849982-8D33-40D9-B3CD-606BF33BDCF2}" type="presOf" srcId="{CD148E11-AC77-46EE-9FC7-A9EDE53BE1BE}" destId="{52D0FA85-589F-4C16-B25A-61765252F802}" srcOrd="0" destOrd="0" presId="urn:microsoft.com/office/officeart/2005/8/layout/hProcess9"/>
    <dgm:cxn modelId="{F2EB758F-B9A3-4F57-8DBC-D48E6862E9CD}" type="presOf" srcId="{FEBFDB6C-FFB3-4DD2-972E-E182BFC816AF}" destId="{A042AF72-B3D4-4395-A4DC-3C6A94DCEC69}" srcOrd="0" destOrd="0" presId="urn:microsoft.com/office/officeart/2005/8/layout/hProcess9"/>
    <dgm:cxn modelId="{D971C69E-374C-44F3-A3C8-4566794D7A4A}" srcId="{60BAC7CD-5334-4211-ABAD-B2804F2A866A}" destId="{CD148E11-AC77-46EE-9FC7-A9EDE53BE1BE}" srcOrd="1" destOrd="0" parTransId="{BA6EDE3F-9CA5-40F5-B0E9-B23AA3A87838}" sibTransId="{27B689D3-CD58-4295-A82A-8602B0305548}"/>
    <dgm:cxn modelId="{737615BB-900A-4FE5-844E-EB0550D1F24A}" type="presOf" srcId="{70C34589-C131-4849-9719-3A58F2CFC372}" destId="{989BB34C-0938-4008-BAB0-3B35F894CA66}" srcOrd="0" destOrd="0" presId="urn:microsoft.com/office/officeart/2005/8/layout/hProcess9"/>
    <dgm:cxn modelId="{367104C5-7F26-417E-B09F-BD28D6C9DBE1}" type="presOf" srcId="{9657B41E-0230-4F8A-8DC0-9E5D977D066B}" destId="{F4F519CC-A3ED-4434-814B-75BCC2D0F060}" srcOrd="0" destOrd="0" presId="urn:microsoft.com/office/officeart/2005/8/layout/hProcess9"/>
    <dgm:cxn modelId="{425CC5ED-ACD8-458F-A256-C90763F2CE50}" srcId="{60BAC7CD-5334-4211-ABAD-B2804F2A866A}" destId="{F0A6332C-9FFA-47D7-AEFF-9D85AD516690}" srcOrd="0" destOrd="0" parTransId="{2BBFCE70-A94B-4F80-AAC3-44C4C5B37EE9}" sibTransId="{A03C57C3-C8F5-41D4-B473-A622C0082B6D}"/>
    <dgm:cxn modelId="{EA68AFF7-3EC1-49DD-91DB-B05FD192BE4D}" srcId="{60BAC7CD-5334-4211-ABAD-B2804F2A866A}" destId="{70C34589-C131-4849-9719-3A58F2CFC372}" srcOrd="2" destOrd="0" parTransId="{F7F7EB7D-F2B7-443F-9CA0-E1213896CEE7}" sibTransId="{5E60D9C1-D408-4616-8617-D5901E6AE0CD}"/>
    <dgm:cxn modelId="{81D3ADFF-A682-4C2A-B1EB-023513D259FF}" srcId="{60BAC7CD-5334-4211-ABAD-B2804F2A866A}" destId="{9657B41E-0230-4F8A-8DC0-9E5D977D066B}" srcOrd="3" destOrd="0" parTransId="{3BBEFCA7-C20A-4BE3-B5AB-4BA40702F317}" sibTransId="{223A0F1F-4499-4018-89CA-8E48C8D723ED}"/>
    <dgm:cxn modelId="{5B298E55-08D3-482C-9680-0AB64F014DD9}" type="presParOf" srcId="{5ED98B7C-6E8A-43EF-9F1A-B38EE2897F73}" destId="{86472B45-C212-4EF8-BEE5-EE3445B3AA56}" srcOrd="0" destOrd="0" presId="urn:microsoft.com/office/officeart/2005/8/layout/hProcess9"/>
    <dgm:cxn modelId="{92DE566E-C70D-4271-BC68-9F9E4BAD3629}" type="presParOf" srcId="{5ED98B7C-6E8A-43EF-9F1A-B38EE2897F73}" destId="{58E2D073-D5B1-4C8A-B885-92E0C3BFD857}" srcOrd="1" destOrd="0" presId="urn:microsoft.com/office/officeart/2005/8/layout/hProcess9"/>
    <dgm:cxn modelId="{6DC286B9-B1AF-4128-9809-9A82068F595D}" type="presParOf" srcId="{58E2D073-D5B1-4C8A-B885-92E0C3BFD857}" destId="{94B4EB69-3298-440F-B025-631850EE5A7B}" srcOrd="0" destOrd="0" presId="urn:microsoft.com/office/officeart/2005/8/layout/hProcess9"/>
    <dgm:cxn modelId="{73DB8002-A3D0-4353-A232-1E66C52FDE9E}" type="presParOf" srcId="{58E2D073-D5B1-4C8A-B885-92E0C3BFD857}" destId="{A411DB5C-BE7F-455E-B336-867240941EB2}" srcOrd="1" destOrd="0" presId="urn:microsoft.com/office/officeart/2005/8/layout/hProcess9"/>
    <dgm:cxn modelId="{6B9FA15A-BD9B-4A4A-8D61-BA6AB2D102BA}" type="presParOf" srcId="{58E2D073-D5B1-4C8A-B885-92E0C3BFD857}" destId="{52D0FA85-589F-4C16-B25A-61765252F802}" srcOrd="2" destOrd="0" presId="urn:microsoft.com/office/officeart/2005/8/layout/hProcess9"/>
    <dgm:cxn modelId="{7CE26220-AF20-4CEE-BB1F-C3241F24F73A}" type="presParOf" srcId="{58E2D073-D5B1-4C8A-B885-92E0C3BFD857}" destId="{20CD2A05-B624-4BED-BFB1-118D90F025D8}" srcOrd="3" destOrd="0" presId="urn:microsoft.com/office/officeart/2005/8/layout/hProcess9"/>
    <dgm:cxn modelId="{286C8F26-2370-4970-88A3-23FBFABFF918}" type="presParOf" srcId="{58E2D073-D5B1-4C8A-B885-92E0C3BFD857}" destId="{989BB34C-0938-4008-BAB0-3B35F894CA66}" srcOrd="4" destOrd="0" presId="urn:microsoft.com/office/officeart/2005/8/layout/hProcess9"/>
    <dgm:cxn modelId="{1EBA6315-9698-47E0-98A4-B9702319E09F}" type="presParOf" srcId="{58E2D073-D5B1-4C8A-B885-92E0C3BFD857}" destId="{D25EB581-5846-48C2-9713-0134671A326D}" srcOrd="5" destOrd="0" presId="urn:microsoft.com/office/officeart/2005/8/layout/hProcess9"/>
    <dgm:cxn modelId="{07FE4655-11D6-44EC-B0FD-97625F13AA9C}" type="presParOf" srcId="{58E2D073-D5B1-4C8A-B885-92E0C3BFD857}" destId="{F4F519CC-A3ED-4434-814B-75BCC2D0F060}" srcOrd="6" destOrd="0" presId="urn:microsoft.com/office/officeart/2005/8/layout/hProcess9"/>
    <dgm:cxn modelId="{91EA9307-FD86-490A-BBFF-ABBD3FBE37C0}" type="presParOf" srcId="{58E2D073-D5B1-4C8A-B885-92E0C3BFD857}" destId="{DB64541C-A19A-4E70-81CD-7D2748B9F6AD}" srcOrd="7" destOrd="0" presId="urn:microsoft.com/office/officeart/2005/8/layout/hProcess9"/>
    <dgm:cxn modelId="{93F3A762-12E0-41E7-A096-EE1F04B22A0D}" type="presParOf" srcId="{58E2D073-D5B1-4C8A-B885-92E0C3BFD857}" destId="{A042AF72-B3D4-4395-A4DC-3C6A94DCEC69}" srcOrd="8" destOrd="0" presId="urn:microsoft.com/office/officeart/2005/8/layout/hProcess9"/>
    <dgm:cxn modelId="{60559154-49F6-4160-AF2E-EDE46A6BBEAE}" type="presParOf" srcId="{58E2D073-D5B1-4C8A-B885-92E0C3BFD857}" destId="{1A60726E-FC78-4771-9856-D16FE5E0B95D}" srcOrd="9" destOrd="0" presId="urn:microsoft.com/office/officeart/2005/8/layout/hProcess9"/>
    <dgm:cxn modelId="{85BC8378-A6C3-4276-B1A7-25C3A76B7B8C}" type="presParOf" srcId="{58E2D073-D5B1-4C8A-B885-92E0C3BFD857}" destId="{675B957E-2FD6-41E2-AF03-5FAC3520C313}" srcOrd="10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US" dirty="0">
              <a:solidFill>
                <a:schemeClr val="tx1"/>
              </a:solidFill>
            </a:rPr>
            <a:t>Using the forked templates repository, release the first version of your demo learning materials</a:t>
          </a:r>
          <a:endParaRPr lang="en-MK" dirty="0">
            <a:solidFill>
              <a:schemeClr val="tx1"/>
            </a:solidFill>
          </a:endParaRP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919424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E388C96-2E88-AC42-BBBE-E676B53E872A}">
      <dsp:nvSpPr>
        <dsp:cNvPr id="0" name=""/>
        <dsp:cNvSpPr/>
      </dsp:nvSpPr>
      <dsp:spPr>
        <a:xfrm>
          <a:off x="604289" y="435133"/>
          <a:ext cx="9851585" cy="87026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66040" rIns="66040" bIns="6604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b="0" kern="1200" dirty="0">
              <a:solidFill>
                <a:schemeClr val="tx1"/>
              </a:solidFill>
            </a:rPr>
            <a:t>Describe the automated workflows for publishing the learning materials on </a:t>
          </a:r>
          <a:r>
            <a:rPr lang="en-GB" sz="2600" b="0" kern="1200" dirty="0" err="1">
              <a:solidFill>
                <a:schemeClr val="tx1"/>
              </a:solidFill>
            </a:rPr>
            <a:t>Zenodo</a:t>
          </a:r>
          <a:endParaRPr lang="en-MK" sz="2600" kern="1200" dirty="0">
            <a:solidFill>
              <a:schemeClr val="tx1"/>
            </a:solidFill>
          </a:endParaRPr>
        </a:p>
      </dsp:txBody>
      <dsp:txXfrm>
        <a:off x="604289" y="435133"/>
        <a:ext cx="9851585" cy="870267"/>
      </dsp:txXfrm>
    </dsp:sp>
    <dsp:sp modelId="{125E5E97-C7C6-CF4F-8EC0-07E9CA22C125}">
      <dsp:nvSpPr>
        <dsp:cNvPr id="0" name=""/>
        <dsp:cNvSpPr/>
      </dsp:nvSpPr>
      <dsp:spPr>
        <a:xfrm>
          <a:off x="60372" y="326350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6669EF7-8215-9F4E-9226-1C00E76949DF}">
      <dsp:nvSpPr>
        <dsp:cNvPr id="0" name=""/>
        <dsp:cNvSpPr/>
      </dsp:nvSpPr>
      <dsp:spPr>
        <a:xfrm>
          <a:off x="920631" y="1740535"/>
          <a:ext cx="9535243" cy="87026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66040" rIns="66040" bIns="6604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b="0" kern="1200" dirty="0">
              <a:solidFill>
                <a:schemeClr val="tx1"/>
              </a:solidFill>
            </a:rPr>
            <a:t>Author new version releases of the learning materials</a:t>
          </a:r>
        </a:p>
      </dsp:txBody>
      <dsp:txXfrm>
        <a:off x="920631" y="1740535"/>
        <a:ext cx="9535243" cy="870267"/>
      </dsp:txXfrm>
    </dsp:sp>
    <dsp:sp modelId="{5EFFC3B3-D660-A448-8779-2CAE64D9F082}">
      <dsp:nvSpPr>
        <dsp:cNvPr id="0" name=""/>
        <dsp:cNvSpPr/>
      </dsp:nvSpPr>
      <dsp:spPr>
        <a:xfrm>
          <a:off x="376714" y="1631751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01D75B1-CFBE-BC4D-82DF-B917E314FC55}">
      <dsp:nvSpPr>
        <dsp:cNvPr id="0" name=""/>
        <dsp:cNvSpPr/>
      </dsp:nvSpPr>
      <dsp:spPr>
        <a:xfrm>
          <a:off x="604289" y="3045936"/>
          <a:ext cx="9851585" cy="87026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66040" rIns="66040" bIns="6604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b="0" kern="1200" dirty="0">
              <a:solidFill>
                <a:schemeClr val="tx1"/>
              </a:solidFill>
            </a:rPr>
            <a:t>Examine draft publications on </a:t>
          </a:r>
          <a:r>
            <a:rPr lang="en-GB" sz="2600" b="0" kern="1200" dirty="0" err="1">
              <a:solidFill>
                <a:schemeClr val="tx1"/>
              </a:solidFill>
            </a:rPr>
            <a:t>Zenodo</a:t>
          </a:r>
          <a:endParaRPr lang="en-GB" sz="2600" b="0" kern="1200" dirty="0">
            <a:solidFill>
              <a:schemeClr val="tx1"/>
            </a:solidFill>
          </a:endParaRPr>
        </a:p>
      </dsp:txBody>
      <dsp:txXfrm>
        <a:off x="604289" y="3045936"/>
        <a:ext cx="9851585" cy="870267"/>
      </dsp:txXfrm>
    </dsp:sp>
    <dsp:sp modelId="{1A53D0BC-8359-9E4A-937D-37439310AAAB}">
      <dsp:nvSpPr>
        <dsp:cNvPr id="0" name=""/>
        <dsp:cNvSpPr/>
      </dsp:nvSpPr>
      <dsp:spPr>
        <a:xfrm>
          <a:off x="60372" y="2937153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2356D0-D4F7-B342-BD80-F11F277B2B19}">
      <dsp:nvSpPr>
        <dsp:cNvPr id="0" name=""/>
        <dsp:cNvSpPr/>
      </dsp:nvSpPr>
      <dsp:spPr>
        <a:xfrm>
          <a:off x="3080" y="1557466"/>
          <a:ext cx="3091011" cy="1236404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b="1" kern="1200" dirty="0">
              <a:solidFill>
                <a:schemeClr val="tx1"/>
              </a:solidFill>
            </a:rPr>
            <a:t>Introduction to the Automated Workflows</a:t>
          </a:r>
          <a:endParaRPr lang="en-MK" sz="2400" kern="1200" dirty="0">
            <a:solidFill>
              <a:schemeClr val="tx1"/>
            </a:solidFill>
          </a:endParaRPr>
        </a:p>
      </dsp:txBody>
      <dsp:txXfrm>
        <a:off x="3080" y="1557466"/>
        <a:ext cx="2781910" cy="1236404"/>
      </dsp:txXfrm>
    </dsp:sp>
    <dsp:sp modelId="{9F22CD57-3ADB-4948-8A66-A621399D426A}">
      <dsp:nvSpPr>
        <dsp:cNvPr id="0" name=""/>
        <dsp:cNvSpPr/>
      </dsp:nvSpPr>
      <dsp:spPr>
        <a:xfrm>
          <a:off x="2475889" y="1557466"/>
          <a:ext cx="3091011" cy="1236404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b="1" kern="1200" dirty="0" err="1">
              <a:solidFill>
                <a:schemeClr val="tx1"/>
              </a:solidFill>
            </a:rPr>
            <a:t>Zenodo</a:t>
          </a:r>
          <a:r>
            <a:rPr lang="en-GB" sz="2400" b="1" kern="1200" dirty="0">
              <a:solidFill>
                <a:schemeClr val="tx1"/>
              </a:solidFill>
            </a:rPr>
            <a:t> Configuration</a:t>
          </a:r>
          <a:endParaRPr lang="en-MK" sz="2400" kern="1200" dirty="0">
            <a:solidFill>
              <a:schemeClr val="tx1"/>
            </a:solidFill>
          </a:endParaRPr>
        </a:p>
      </dsp:txBody>
      <dsp:txXfrm>
        <a:off x="3094091" y="1557466"/>
        <a:ext cx="1854607" cy="1236404"/>
      </dsp:txXfrm>
    </dsp:sp>
    <dsp:sp modelId="{63A41AA5-3498-DD4A-8F41-BEC5E57B0699}">
      <dsp:nvSpPr>
        <dsp:cNvPr id="0" name=""/>
        <dsp:cNvSpPr/>
      </dsp:nvSpPr>
      <dsp:spPr>
        <a:xfrm>
          <a:off x="4948698" y="1557466"/>
          <a:ext cx="3091011" cy="1236404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b="1" kern="1200" dirty="0">
              <a:solidFill>
                <a:schemeClr val="tx1"/>
              </a:solidFill>
            </a:rPr>
            <a:t>GitHub Configuration</a:t>
          </a:r>
          <a:endParaRPr lang="en-MK" sz="2400" kern="1200" dirty="0">
            <a:solidFill>
              <a:schemeClr val="tx1"/>
            </a:solidFill>
          </a:endParaRPr>
        </a:p>
      </dsp:txBody>
      <dsp:txXfrm>
        <a:off x="5566900" y="1557466"/>
        <a:ext cx="1854607" cy="1236404"/>
      </dsp:txXfrm>
    </dsp:sp>
    <dsp:sp modelId="{8BFDDEE2-B8D9-49CC-A9C0-5C2FE4AD145F}">
      <dsp:nvSpPr>
        <dsp:cNvPr id="0" name=""/>
        <dsp:cNvSpPr/>
      </dsp:nvSpPr>
      <dsp:spPr>
        <a:xfrm>
          <a:off x="7421507" y="1557466"/>
          <a:ext cx="3091011" cy="1236404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 err="1"/>
            <a:t>Zenodo</a:t>
          </a:r>
          <a:r>
            <a:rPr lang="en-US" sz="2400" kern="1200" dirty="0"/>
            <a:t> Draft Verification</a:t>
          </a:r>
        </a:p>
      </dsp:txBody>
      <dsp:txXfrm>
        <a:off x="8039709" y="1557466"/>
        <a:ext cx="1854607" cy="123640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472B45-C212-4EF8-BEE5-EE3445B3AA56}">
      <dsp:nvSpPr>
        <dsp:cNvPr id="0" name=""/>
        <dsp:cNvSpPr/>
      </dsp:nvSpPr>
      <dsp:spPr>
        <a:xfrm>
          <a:off x="788669" y="0"/>
          <a:ext cx="8938260" cy="4351338"/>
        </a:xfrm>
        <a:prstGeom prst="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4B4EB69-3298-440F-B025-631850EE5A7B}">
      <dsp:nvSpPr>
        <dsp:cNvPr id="0" name=""/>
        <dsp:cNvSpPr/>
      </dsp:nvSpPr>
      <dsp:spPr>
        <a:xfrm>
          <a:off x="2888" y="1305401"/>
          <a:ext cx="1681571" cy="174053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bg1"/>
              </a:solidFill>
            </a:rPr>
            <a:t>Validate existing </a:t>
          </a:r>
          <a:r>
            <a:rPr lang="en-US" sz="1400" kern="1200" dirty="0" err="1">
              <a:solidFill>
                <a:schemeClr val="bg1"/>
              </a:solidFill>
            </a:rPr>
            <a:t>CITATION.cff</a:t>
          </a:r>
          <a:r>
            <a:rPr lang="en-US" sz="1400" kern="1200" dirty="0">
              <a:solidFill>
                <a:schemeClr val="bg1"/>
              </a:solidFill>
            </a:rPr>
            <a:t> metadata</a:t>
          </a:r>
        </a:p>
      </dsp:txBody>
      <dsp:txXfrm>
        <a:off x="84976" y="1387489"/>
        <a:ext cx="1517395" cy="1576359"/>
      </dsp:txXfrm>
    </dsp:sp>
    <dsp:sp modelId="{52D0FA85-589F-4C16-B25A-61765252F802}">
      <dsp:nvSpPr>
        <dsp:cNvPr id="0" name=""/>
        <dsp:cNvSpPr/>
      </dsp:nvSpPr>
      <dsp:spPr>
        <a:xfrm>
          <a:off x="1768538" y="1305401"/>
          <a:ext cx="1681571" cy="174053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tx1"/>
              </a:solidFill>
            </a:rPr>
            <a:t>Update automatically managed </a:t>
          </a:r>
          <a:r>
            <a:rPr lang="en-US" sz="1400" kern="1200" dirty="0" err="1">
              <a:solidFill>
                <a:schemeClr val="tx1"/>
              </a:solidFill>
            </a:rPr>
            <a:t>CITATION.cff</a:t>
          </a:r>
          <a:r>
            <a:rPr lang="en-US" sz="1400" kern="1200" dirty="0">
              <a:solidFill>
                <a:schemeClr val="tx1"/>
              </a:solidFill>
            </a:rPr>
            <a:t> fields (</a:t>
          </a:r>
          <a:r>
            <a:rPr lang="en-US" sz="1400" kern="1200" dirty="0" err="1">
              <a:solidFill>
                <a:schemeClr val="tx1"/>
              </a:solidFill>
            </a:rPr>
            <a:t>doi</a:t>
          </a:r>
          <a:r>
            <a:rPr lang="en-US" sz="1400" kern="1200" dirty="0">
              <a:solidFill>
                <a:schemeClr val="tx1"/>
              </a:solidFill>
            </a:rPr>
            <a:t>, version, date-released)</a:t>
          </a:r>
        </a:p>
      </dsp:txBody>
      <dsp:txXfrm>
        <a:off x="1850626" y="1387489"/>
        <a:ext cx="1517395" cy="1576359"/>
      </dsp:txXfrm>
    </dsp:sp>
    <dsp:sp modelId="{989BB34C-0938-4008-BAB0-3B35F894CA66}">
      <dsp:nvSpPr>
        <dsp:cNvPr id="0" name=""/>
        <dsp:cNvSpPr/>
      </dsp:nvSpPr>
      <dsp:spPr>
        <a:xfrm>
          <a:off x="3534188" y="1305401"/>
          <a:ext cx="1681571" cy="174053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tx1"/>
              </a:solidFill>
            </a:rPr>
            <a:t>Create a draft entry on </a:t>
          </a:r>
          <a:r>
            <a:rPr lang="en-US" sz="1400" kern="1200" dirty="0" err="1">
              <a:solidFill>
                <a:schemeClr val="tx1"/>
              </a:solidFill>
            </a:rPr>
            <a:t>Zenodo</a:t>
          </a:r>
          <a:r>
            <a:rPr lang="en-US" sz="1400" kern="1200" dirty="0">
              <a:solidFill>
                <a:schemeClr val="tx1"/>
              </a:solidFill>
            </a:rPr>
            <a:t> and </a:t>
          </a:r>
          <a:r>
            <a:rPr lang="en-US" sz="1400" kern="1200" dirty="0" err="1">
              <a:solidFill>
                <a:schemeClr val="tx1"/>
              </a:solidFill>
            </a:rPr>
            <a:t>prereserve</a:t>
          </a:r>
          <a:r>
            <a:rPr lang="en-US" sz="1400" kern="1200" dirty="0">
              <a:solidFill>
                <a:schemeClr val="tx1"/>
              </a:solidFill>
            </a:rPr>
            <a:t> a DOI</a:t>
          </a:r>
        </a:p>
      </dsp:txBody>
      <dsp:txXfrm>
        <a:off x="3616276" y="1387489"/>
        <a:ext cx="1517395" cy="1576359"/>
      </dsp:txXfrm>
    </dsp:sp>
    <dsp:sp modelId="{F4F519CC-A3ED-4434-814B-75BCC2D0F060}">
      <dsp:nvSpPr>
        <dsp:cNvPr id="0" name=""/>
        <dsp:cNvSpPr/>
      </dsp:nvSpPr>
      <dsp:spPr>
        <a:xfrm>
          <a:off x="5299839" y="1305401"/>
          <a:ext cx="1681571" cy="1740535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Update existing files in the repository referencing the DOI (syllabus, last PowerPoint slide)</a:t>
          </a:r>
        </a:p>
      </dsp:txBody>
      <dsp:txXfrm>
        <a:off x="5381927" y="1387489"/>
        <a:ext cx="1517395" cy="1576359"/>
      </dsp:txXfrm>
    </dsp:sp>
    <dsp:sp modelId="{A042AF72-B3D4-4395-A4DC-3C6A94DCEC69}">
      <dsp:nvSpPr>
        <dsp:cNvPr id="0" name=""/>
        <dsp:cNvSpPr/>
      </dsp:nvSpPr>
      <dsp:spPr>
        <a:xfrm>
          <a:off x="7065489" y="1305401"/>
          <a:ext cx="1681571" cy="1740535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tx1"/>
              </a:solidFill>
            </a:rPr>
            <a:t>Rebuild the Git book with new citation and DOI information</a:t>
          </a:r>
        </a:p>
      </dsp:txBody>
      <dsp:txXfrm>
        <a:off x="7147577" y="1387489"/>
        <a:ext cx="1517395" cy="1576359"/>
      </dsp:txXfrm>
    </dsp:sp>
    <dsp:sp modelId="{675B957E-2FD6-41E2-AF03-5FAC3520C313}">
      <dsp:nvSpPr>
        <dsp:cNvPr id="0" name=""/>
        <dsp:cNvSpPr/>
      </dsp:nvSpPr>
      <dsp:spPr>
        <a:xfrm>
          <a:off x="8831140" y="1305401"/>
          <a:ext cx="1681571" cy="174053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bg1"/>
              </a:solidFill>
            </a:rPr>
            <a:t>Release a new version of the Git book</a:t>
          </a:r>
        </a:p>
      </dsp:txBody>
      <dsp:txXfrm>
        <a:off x="8913228" y="1387489"/>
        <a:ext cx="1517395" cy="157635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360" tIns="213360" rIns="213360" bIns="213360" numCol="1" spcCol="1270" anchor="ctr" anchorCtr="0">
          <a:noAutofit/>
        </a:bodyPr>
        <a:lstStyle/>
        <a:p>
          <a:pPr marL="0" lvl="0" indent="0" algn="ctr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600" kern="1200" dirty="0">
              <a:solidFill>
                <a:schemeClr val="tx1"/>
              </a:solidFill>
            </a:rPr>
            <a:t>Using the forked templates repository, release the first version of your demo learning materials</a:t>
          </a:r>
          <a:endParaRPr lang="en-MK" sz="5600" kern="1200" dirty="0">
            <a:solidFill>
              <a:schemeClr val="tx1"/>
            </a:solidFill>
          </a:endParaRPr>
        </a:p>
      </dsp:txBody>
      <dsp:txXfrm>
        <a:off x="1632793" y="665"/>
        <a:ext cx="7250013" cy="43500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B43874-2B2B-4FF3-BA5A-1A1E2081400B}" type="datetimeFigureOut">
              <a:rPr lang="en-US" smtClean="0"/>
              <a:t>21-Aug-23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943655-BBE7-4286-99EB-A4599028B7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755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943655-BBE7-4286-99EB-A4599028B75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861158"/>
      </p:ext>
    </p:extLst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1.png"/><Relationship Id="rId3" Type="http://schemas.openxmlformats.org/officeDocument/2006/relationships/image" Target="../media/image22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3.png"/><Relationship Id="rId3" Type="http://schemas.openxmlformats.org/officeDocument/2006/relationships/image" Target="../media/image24.png"/><Relationship Id="rId4" Type="http://schemas.openxmlformats.org/officeDocument/2006/relationships/image" Target="../media/image25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6.jpg"/><Relationship Id="rId3" Type="http://schemas.openxmlformats.org/officeDocument/2006/relationships/hyperlink" Target="https://pixabay.com/users/alexas_fotos-686414" TargetMode="External"/><Relationship Id="rId4" Type="http://schemas.openxmlformats.org/officeDocument/2006/relationships/hyperlink" Target="https://pixabay.com/" TargetMode="Externa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7.png"/><Relationship Id="rId3" Type="http://schemas.openxmlformats.org/officeDocument/2006/relationships/hyperlink" Target="https://pixabay.com/users/graphicmama-team-2641041" TargetMode="External"/><Relationship Id="rId4" Type="http://schemas.openxmlformats.org/officeDocument/2006/relationships/hyperlink" Target="https://pixabay.com/" TargetMode="Externa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7.png"/><Relationship Id="rId3" Type="http://schemas.openxmlformats.org/officeDocument/2006/relationships/hyperlink" Target="https://pixabay.com/users/graphicmama-team-2641041" TargetMode="External"/><Relationship Id="rId4" Type="http://schemas.openxmlformats.org/officeDocument/2006/relationships/hyperlink" Target="https://pixabay.com/" TargetMode="Externa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8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4.xml"/><Relationship Id="rId3" Type="http://schemas.openxmlformats.org/officeDocument/2006/relationships/diagramLayout" Target="../diagrams/layout4.xml"/><Relationship Id="rId4" Type="http://schemas.openxmlformats.org/officeDocument/2006/relationships/diagramQuickStyle" Target="../diagrams/quickStyle4.xml"/><Relationship Id="rId5" Type="http://schemas.openxmlformats.org/officeDocument/2006/relationships/diagramColors" Target="../diagrams/colors4.xml"/><Relationship Id="rId6" Type="http://schemas.microsoft.com/office/2007/relationships/diagramDrawing" Target="../diagrams/drawing4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.xml"/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7" Type="http://schemas.openxmlformats.org/officeDocument/2006/relationships/image" Target="../media/image8.png"/><Relationship Id="rId8" Type="http://schemas.openxmlformats.org/officeDocument/2006/relationships/image" Target="../media/image9.svg"/><Relationship Id="rId9" Type="http://schemas.openxmlformats.org/officeDocument/2006/relationships/image" Target="../media/image10.png"/><Relationship Id="rId10" Type="http://schemas.openxmlformats.org/officeDocument/2006/relationships/image" Target="../media/image11.svg"/><Relationship Id="rId11" Type="http://schemas.openxmlformats.org/officeDocument/2006/relationships/image" Target="../media/image12.png"/><Relationship Id="rId12" Type="http://schemas.openxmlformats.org/officeDocument/2006/relationships/image" Target="../media/image13.sv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Relationship Id="rId3" Type="http://schemas.openxmlformats.org/officeDocument/2006/relationships/diagramData" Target="../diagrams/data2.xml"/><Relationship Id="rId4" Type="http://schemas.openxmlformats.org/officeDocument/2006/relationships/diagramLayout" Target="../diagrams/layout2.xml"/><Relationship Id="rId5" Type="http://schemas.openxmlformats.org/officeDocument/2006/relationships/diagramQuickStyle" Target="../diagrams/quickStyle2.xml"/><Relationship Id="rId6" Type="http://schemas.openxmlformats.org/officeDocument/2006/relationships/diagramColors" Target="../diagrams/colors2.xml"/><Relationship Id="rId7" Type="http://schemas.microsoft.com/office/2007/relationships/diagramDrawing" Target="../diagrams/drawing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4.png"/><Relationship Id="rId3" Type="http://schemas.openxmlformats.org/officeDocument/2006/relationships/hyperlink" Target="https://github.com/FAIR-by-Design-Methodology/templates" TargetMode="External"/><Relationship Id="rId4" Type="http://schemas.openxmlformats.org/officeDocument/2006/relationships/hyperlink" Target="https://pixabay.com/users/designwebsean-6263658" TargetMode="External"/><Relationship Id="rId5" Type="http://schemas.openxmlformats.org/officeDocument/2006/relationships/hyperlink" Target="https://pixabay.com/" TargetMode="Externa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3.xml"/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image" Target="../media/image20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2" y="3354859"/>
            <a:ext cx="5338714" cy="1484284"/>
          </a:xfrm>
        </p:spPr>
        <p:txBody>
          <a:bodyPr/>
          <a:lstStyle/>
          <a:p>
            <a:pPr>
              <a:defRPr/>
            </a:pPr>
            <a:r>
              <a:rPr lang="it-IT" dirty="0" err="1"/>
              <a:t>Zenodo</a:t>
            </a:r>
            <a:r>
              <a:rPr lang="it-IT" dirty="0"/>
              <a:t> Publishing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it-IT" dirty="0"/>
              <a:t>WP2 T3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1346C-1520-EB29-4059-D4DA5E8C5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Configuring GitHub (2)</a:t>
            </a:r>
          </a:p>
        </p:txBody>
      </p:sp>
      <p:pic>
        <p:nvPicPr>
          <p:cNvPr id="3076" name="Picture 4" descr="GitHub Secrets Page">
            <a:extLst>
              <a:ext uri="{FF2B5EF4-FFF2-40B4-BE49-F238E27FC236}">
                <a16:creationId xmlns:a16="http://schemas.microsoft.com/office/drawing/2014/main" id="{088A2E95-599A-E364-8E6B-01E5128CE2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220" y="2447480"/>
            <a:ext cx="2421082" cy="19630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6B7BBBE-A33D-397F-9DF1-E7E1FAE3367B}"/>
              </a:ext>
            </a:extLst>
          </p:cNvPr>
          <p:cNvSpPr txBox="1"/>
          <p:nvPr/>
        </p:nvSpPr>
        <p:spPr>
          <a:xfrm>
            <a:off x="1178889" y="4626972"/>
            <a:ext cx="24210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Navigation pane in the forked repository’s settings</a:t>
            </a:r>
          </a:p>
        </p:txBody>
      </p:sp>
      <p:sp>
        <p:nvSpPr>
          <p:cNvPr id="7" name="Arrow: Right 6" descr="Towards the next step">
            <a:extLst>
              <a:ext uri="{FF2B5EF4-FFF2-40B4-BE49-F238E27FC236}">
                <a16:creationId xmlns:a16="http://schemas.microsoft.com/office/drawing/2014/main" id="{7D56C385-9178-2869-936E-FEA48DD20746}"/>
              </a:ext>
            </a:extLst>
          </p:cNvPr>
          <p:cNvSpPr/>
          <p:nvPr/>
        </p:nvSpPr>
        <p:spPr>
          <a:xfrm>
            <a:off x="4331899" y="3205383"/>
            <a:ext cx="983540" cy="447234"/>
          </a:xfrm>
          <a:prstGeom prst="rightArrow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8" name="Picture 6" descr="Creating a New GitHub Secret">
            <a:extLst>
              <a:ext uri="{FF2B5EF4-FFF2-40B4-BE49-F238E27FC236}">
                <a16:creationId xmlns:a16="http://schemas.microsoft.com/office/drawing/2014/main" id="{268F33A8-F7CA-5864-A938-946FCCD60D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7036" y="1780135"/>
            <a:ext cx="5729390" cy="329773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76E298E-DC85-BB35-489F-331B8DD17C37}"/>
              </a:ext>
            </a:extLst>
          </p:cNvPr>
          <p:cNvSpPr txBox="1"/>
          <p:nvPr/>
        </p:nvSpPr>
        <p:spPr>
          <a:xfrm>
            <a:off x="5916446" y="5258418"/>
            <a:ext cx="57799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Registering the generated </a:t>
            </a:r>
            <a:r>
              <a:rPr lang="en-US" sz="1400" i="1" dirty="0" err="1"/>
              <a:t>Zenodo</a:t>
            </a:r>
            <a:r>
              <a:rPr lang="en-US" sz="1400" i="1" dirty="0"/>
              <a:t> Personal Access Token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525E6E-ED19-4D76-4FAB-8B6919A3395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807714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7D4686-8B30-9BE7-9AF4-7D7653C4A9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New Version Release (1)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B4AB77-E377-8EAE-DC3B-84195EF34C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First release, after the initial iteration over the learning materials</a:t>
            </a:r>
          </a:p>
          <a:p>
            <a:r>
              <a:rPr lang="en-US" dirty="0"/>
              <a:t>The publishing workflows are kicked off by creating a new “GitHub Release”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Fork’s homepage -&gt; Releases -&gt; Create a new release</a:t>
            </a:r>
          </a:p>
          <a:p>
            <a:r>
              <a:rPr lang="en-US" dirty="0"/>
              <a:t>The </a:t>
            </a:r>
            <a:r>
              <a:rPr lang="en-US" sz="2700" dirty="0">
                <a:solidFill>
                  <a:schemeClr val="accent3"/>
                </a:solidFill>
                <a:latin typeface="Consolas" panose="020B0609020204030204" pitchFamily="49" charset="0"/>
              </a:rPr>
              <a:t>release version </a:t>
            </a:r>
            <a:r>
              <a:rPr lang="en-US" dirty="0"/>
              <a:t>is specified as the release “tag”</a:t>
            </a:r>
          </a:p>
          <a:p>
            <a:pPr lvl="1"/>
            <a:r>
              <a:rPr lang="en-US" dirty="0"/>
              <a:t>e.g., </a:t>
            </a:r>
            <a:r>
              <a:rPr lang="en-US" dirty="0">
                <a:latin typeface="Consolas" panose="020B0609020204030204" pitchFamily="49" charset="0"/>
              </a:rPr>
              <a:t>1.0.0</a:t>
            </a:r>
          </a:p>
          <a:p>
            <a:r>
              <a:rPr lang="en-US" dirty="0"/>
              <a:t>The </a:t>
            </a:r>
            <a:r>
              <a:rPr lang="en-US" sz="2700" dirty="0">
                <a:solidFill>
                  <a:schemeClr val="accent3"/>
                </a:solidFill>
                <a:latin typeface="Consolas" panose="020B0609020204030204" pitchFamily="49" charset="0"/>
              </a:rPr>
              <a:t>release title </a:t>
            </a:r>
            <a:r>
              <a:rPr lang="en-US" dirty="0"/>
              <a:t>should be set to the same value as the tag</a:t>
            </a:r>
          </a:p>
          <a:p>
            <a:pPr lvl="1"/>
            <a:r>
              <a:rPr lang="en-US" dirty="0"/>
              <a:t>e.g., </a:t>
            </a:r>
            <a:r>
              <a:rPr lang="en-US" dirty="0">
                <a:latin typeface="Consolas" panose="020B0609020204030204" pitchFamily="49" charset="0"/>
              </a:rPr>
              <a:t>1.0.0</a:t>
            </a:r>
          </a:p>
          <a:p>
            <a:r>
              <a:rPr lang="en-US" dirty="0"/>
              <a:t>Clicking the </a:t>
            </a:r>
            <a:r>
              <a:rPr lang="en-US" sz="2700" dirty="0">
                <a:solidFill>
                  <a:schemeClr val="accent3"/>
                </a:solidFill>
                <a:latin typeface="Consolas" panose="020B0609020204030204" pitchFamily="49" charset="0"/>
              </a:rPr>
              <a:t>Publish release </a:t>
            </a:r>
            <a:r>
              <a:rPr lang="en-US" dirty="0"/>
              <a:t>button starts the workflows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802A85-53E8-7A62-A8CF-CDEFE6D57A9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874193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AA68FF-C48C-B374-C5AB-A7A25DB0F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New Version Release (2)</a:t>
            </a:r>
          </a:p>
        </p:txBody>
      </p:sp>
      <p:pic>
        <p:nvPicPr>
          <p:cNvPr id="5122" name="Picture 2" descr="Releases Section on the Repository's Homepage">
            <a:extLst>
              <a:ext uri="{FF2B5EF4-FFF2-40B4-BE49-F238E27FC236}">
                <a16:creationId xmlns:a16="http://schemas.microsoft.com/office/drawing/2014/main" id="{283396B2-D287-D2EB-4FC2-B7D9AEF050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787" y="1969362"/>
            <a:ext cx="2253931" cy="358009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Arrow: Bent-Up 8" descr="Towards the next step">
            <a:extLst>
              <a:ext uri="{FF2B5EF4-FFF2-40B4-BE49-F238E27FC236}">
                <a16:creationId xmlns:a16="http://schemas.microsoft.com/office/drawing/2014/main" id="{9FB5BE71-EED8-91AE-CB32-47D57B036F55}"/>
              </a:ext>
            </a:extLst>
          </p:cNvPr>
          <p:cNvSpPr/>
          <p:nvPr/>
        </p:nvSpPr>
        <p:spPr>
          <a:xfrm>
            <a:off x="3136675" y="4434821"/>
            <a:ext cx="981428" cy="800034"/>
          </a:xfrm>
          <a:prstGeom prst="bentUpArrow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No releases message on GitHub">
            <a:extLst>
              <a:ext uri="{FF2B5EF4-FFF2-40B4-BE49-F238E27FC236}">
                <a16:creationId xmlns:a16="http://schemas.microsoft.com/office/drawing/2014/main" id="{81E5B484-8CAD-F490-B5C1-6D15277696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4248" y="2669351"/>
            <a:ext cx="3459114" cy="151929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Arrow: Bent-Up 9" descr="Towards the next step">
            <a:extLst>
              <a:ext uri="{FF2B5EF4-FFF2-40B4-BE49-F238E27FC236}">
                <a16:creationId xmlns:a16="http://schemas.microsoft.com/office/drawing/2014/main" id="{A8D09342-AB7A-B076-A1C8-1BAFF02ACD2D}"/>
              </a:ext>
            </a:extLst>
          </p:cNvPr>
          <p:cNvSpPr/>
          <p:nvPr/>
        </p:nvSpPr>
        <p:spPr>
          <a:xfrm rot="5400000">
            <a:off x="7033243" y="4485176"/>
            <a:ext cx="701911" cy="797448"/>
          </a:xfrm>
          <a:prstGeom prst="bentUpArrow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4" name="Picture 4" descr="Creating a new Release Version">
            <a:extLst>
              <a:ext uri="{FF2B5EF4-FFF2-40B4-BE49-F238E27FC236}">
                <a16:creationId xmlns:a16="http://schemas.microsoft.com/office/drawing/2014/main" id="{3CF67CB3-5010-FB03-79D9-728213C2C6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8892" y="2669351"/>
            <a:ext cx="3459113" cy="246738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360B23-149E-A61E-F035-51588C390FC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4771758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A1516-7359-CF5B-C04E-7047D3C8A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Intermission: What’s with all those numbers?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34CF7E-5AC5-90F5-A21A-F2130AAA90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1</a:t>
            </a:r>
            <a:r>
              <a:rPr lang="en-US" dirty="0"/>
              <a:t>.</a:t>
            </a:r>
            <a:r>
              <a:rPr lang="en-US" dirty="0">
                <a:solidFill>
                  <a:schemeClr val="accent3"/>
                </a:solidFill>
              </a:rPr>
              <a:t>0</a:t>
            </a:r>
            <a:r>
              <a:rPr lang="en-US" dirty="0"/>
              <a:t>.</a:t>
            </a:r>
            <a:r>
              <a:rPr lang="en-US" dirty="0">
                <a:solidFill>
                  <a:schemeClr val="accent4"/>
                </a:solidFill>
              </a:rPr>
              <a:t>0</a:t>
            </a:r>
            <a:r>
              <a:rPr lang="en-US" dirty="0"/>
              <a:t> = semantic versioning</a:t>
            </a:r>
          </a:p>
          <a:p>
            <a:r>
              <a:rPr lang="en-US" dirty="0">
                <a:solidFill>
                  <a:schemeClr val="accent2"/>
                </a:solidFill>
              </a:rPr>
              <a:t>1.</a:t>
            </a:r>
            <a:r>
              <a:rPr lang="en-US" dirty="0"/>
              <a:t> = major version number</a:t>
            </a:r>
          </a:p>
          <a:p>
            <a:pPr lvl="1"/>
            <a:r>
              <a:rPr lang="en-US" dirty="0"/>
              <a:t>Major changes to the material or a complete rewrite</a:t>
            </a:r>
          </a:p>
          <a:p>
            <a:r>
              <a:rPr lang="en-US" dirty="0">
                <a:solidFill>
                  <a:schemeClr val="accent3"/>
                </a:solidFill>
              </a:rPr>
              <a:t>0.</a:t>
            </a:r>
            <a:r>
              <a:rPr lang="en-US" dirty="0"/>
              <a:t> = minor version number</a:t>
            </a:r>
          </a:p>
          <a:p>
            <a:pPr lvl="1"/>
            <a:r>
              <a:rPr lang="en-US" dirty="0"/>
              <a:t>Small changes to the material, e.g. extension of existing or addition of a new learning unit</a:t>
            </a:r>
          </a:p>
          <a:p>
            <a:r>
              <a:rPr lang="en-US" dirty="0">
                <a:solidFill>
                  <a:schemeClr val="accent4"/>
                </a:solidFill>
              </a:rPr>
              <a:t>0</a:t>
            </a:r>
            <a:r>
              <a:rPr lang="en-US" dirty="0"/>
              <a:t> = patch version number</a:t>
            </a:r>
          </a:p>
          <a:p>
            <a:pPr lvl="1"/>
            <a:r>
              <a:rPr lang="en-US" dirty="0"/>
              <a:t>Technical changes, e.g. typos, references, formatting improvements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E61E70-3607-B870-F2CE-991EA450571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9821463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3BA0D2-8551-579F-62A3-44C903B624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Grab a Coffee…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49A67AB-4163-7465-A57E-6FCCAFD257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27" r="5070" b="3"/>
          <a:stretch/>
        </p:blipFill>
        <p:spPr>
          <a:xfrm>
            <a:off x="838200" y="1825625"/>
            <a:ext cx="4988011" cy="4188768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A99260-913C-F521-CB6F-4963C926D9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>
            <a:normAutofit/>
          </a:bodyPr>
          <a:lstStyle/>
          <a:p>
            <a:r>
              <a:rPr lang="en-US" dirty="0"/>
              <a:t>The automated workflow steps will be executed in the background</a:t>
            </a:r>
          </a:p>
          <a:p>
            <a:r>
              <a:rPr lang="en-US" dirty="0"/>
              <a:t>Progress can be monitored in the “</a:t>
            </a:r>
            <a:r>
              <a:rPr lang="en-US" dirty="0">
                <a:solidFill>
                  <a:schemeClr val="accent3"/>
                </a:solidFill>
              </a:rPr>
              <a:t>Actions</a:t>
            </a:r>
            <a:r>
              <a:rPr lang="en-US" dirty="0"/>
              <a:t>” tab</a:t>
            </a:r>
          </a:p>
          <a:p>
            <a:r>
              <a:rPr lang="en-US" dirty="0"/>
              <a:t>Estimated time: 5-10 minutes, so grab a cup coffee…</a:t>
            </a:r>
          </a:p>
          <a:p>
            <a:r>
              <a:rPr lang="en-US" dirty="0"/>
              <a:t>If an error occurs, the repository owner will receive an email message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6F128F-335F-4E64-5205-96F9DF9750C1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1578203" y="6413084"/>
            <a:ext cx="5369351" cy="365125"/>
          </a:xfrm>
        </p:spPr>
        <p:txBody>
          <a:bodyPr anchor="ctr">
            <a:normAutofit/>
          </a:bodyPr>
          <a:lstStyle/>
          <a:p>
            <a:pPr algn="l">
              <a:spcAft>
                <a:spcPts val="600"/>
              </a:spcAft>
              <a:defRPr/>
            </a:pPr>
            <a:r>
              <a:rPr lang="en-US"/>
              <a:t>WP2 T3 | FAIR-by-Design ToT | Day 3</a:t>
            </a:r>
            <a:endParaRPr lang="it-I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2412A1-4421-0331-95FA-2B0BCD238B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755777" y="6038463"/>
            <a:ext cx="29080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Image by </a:t>
            </a:r>
            <a:r>
              <a:rPr lang="en-US" sz="1200" dirty="0">
                <a:hlinkClick r:id="rId3"/>
              </a:rPr>
              <a:t>Alexa</a:t>
            </a:r>
            <a:r>
              <a:rPr lang="en-US" sz="1200" dirty="0"/>
              <a:t> from </a:t>
            </a:r>
            <a:r>
              <a:rPr lang="en-US" sz="1200" dirty="0">
                <a:hlinkClick r:id="rId4"/>
              </a:rPr>
              <a:t>Pixabay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2338843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DB447-4940-2194-BCB8-501E2F6C6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Verifying the Release (1)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2C6224-906A-CF7F-6D01-17E5EA3794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Navigate to the Git book homepage</a:t>
            </a:r>
          </a:p>
          <a:p>
            <a:pPr lvl="1"/>
            <a:r>
              <a:rPr lang="en-US" dirty="0"/>
              <a:t>Check the footer</a:t>
            </a:r>
          </a:p>
          <a:p>
            <a:pPr lvl="2"/>
            <a:r>
              <a:rPr lang="en-US" dirty="0"/>
              <a:t>Citing information</a:t>
            </a:r>
          </a:p>
          <a:p>
            <a:pPr lvl="2"/>
            <a:r>
              <a:rPr lang="en-US" dirty="0"/>
              <a:t>Latest version</a:t>
            </a:r>
          </a:p>
          <a:p>
            <a:pPr lvl="2"/>
            <a:r>
              <a:rPr lang="en-US" dirty="0"/>
              <a:t>DOI</a:t>
            </a:r>
          </a:p>
          <a:p>
            <a:pPr lvl="1"/>
            <a:r>
              <a:rPr lang="en-US" dirty="0"/>
              <a:t>New version in the version drop down menu at the top of the page</a:t>
            </a:r>
          </a:p>
          <a:p>
            <a:pPr lvl="1"/>
            <a:r>
              <a:rPr lang="en-US" dirty="0"/>
              <a:t>Check the syllabus for the new DOI</a:t>
            </a:r>
          </a:p>
          <a:p>
            <a:r>
              <a:rPr lang="en-US" dirty="0"/>
              <a:t>Pull the latest changes locally using GitHub Desktop</a:t>
            </a:r>
          </a:p>
          <a:p>
            <a:r>
              <a:rPr lang="en-US" dirty="0"/>
              <a:t>Open an arbitrary PowerPoint file and verify that the citing information has been updated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AE50B9-FAF4-D010-2ECB-F5A4611D10D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F252859-3C10-2318-2148-59B98B28B0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45096">
            <a:off x="6624467" y="729732"/>
            <a:ext cx="3096173" cy="312547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9275E7C-41BB-9169-9D2D-E35902721E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9378983" y="6038463"/>
            <a:ext cx="28130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Image by </a:t>
            </a:r>
            <a:r>
              <a:rPr lang="en-US" sz="1200" dirty="0">
                <a:hlinkClick r:id="rId3"/>
              </a:rPr>
              <a:t>GraphiMama-team</a:t>
            </a:r>
            <a:r>
              <a:rPr lang="en-US" sz="1200" dirty="0"/>
              <a:t> from </a:t>
            </a:r>
            <a:r>
              <a:rPr lang="en-US" sz="1200" dirty="0">
                <a:hlinkClick r:id="rId4"/>
              </a:rPr>
              <a:t>Pixabay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5730460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FED73-530E-753B-A4B6-7F2547B25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Verifying the Release (2)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FF75C9-32A3-0F68-011A-9A938C6420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78759" y="1782376"/>
            <a:ext cx="9337589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Navigate to zenodo.org and log in</a:t>
            </a:r>
          </a:p>
          <a:p>
            <a:r>
              <a:rPr lang="en-US" dirty="0"/>
              <a:t>Click on the “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</a:rPr>
              <a:t>Upload</a:t>
            </a:r>
            <a:r>
              <a:rPr lang="en-US" dirty="0"/>
              <a:t>” button in the header</a:t>
            </a:r>
          </a:p>
          <a:p>
            <a:r>
              <a:rPr lang="en-US" dirty="0"/>
              <a:t>A </a:t>
            </a:r>
            <a:r>
              <a:rPr lang="en-US" dirty="0">
                <a:solidFill>
                  <a:schemeClr val="accent4"/>
                </a:solidFill>
              </a:rPr>
              <a:t>draft release </a:t>
            </a:r>
            <a:r>
              <a:rPr lang="en-US" dirty="0"/>
              <a:t>should be present</a:t>
            </a:r>
          </a:p>
          <a:p>
            <a:pPr lvl="1"/>
            <a:r>
              <a:rPr lang="en-US" b="1" dirty="0">
                <a:solidFill>
                  <a:schemeClr val="accent4"/>
                </a:solidFill>
              </a:rPr>
              <a:t>The draft is not publicly visible at this point</a:t>
            </a:r>
          </a:p>
          <a:p>
            <a:r>
              <a:rPr lang="en-US" dirty="0"/>
              <a:t>Open the draft record and verify that all metadata has been correctly transferred from the Git repository</a:t>
            </a:r>
          </a:p>
          <a:p>
            <a:pPr lvl="1"/>
            <a:r>
              <a:rPr lang="en-US" dirty="0"/>
              <a:t>Pay attention to the </a:t>
            </a:r>
            <a:r>
              <a:rPr lang="en-US" dirty="0" err="1"/>
              <a:t>Zenodo</a:t>
            </a:r>
            <a:r>
              <a:rPr lang="en-US" dirty="0"/>
              <a:t> community, authors, license, funding information</a:t>
            </a:r>
          </a:p>
          <a:p>
            <a:r>
              <a:rPr lang="en-US" dirty="0">
                <a:solidFill>
                  <a:schemeClr val="accent4"/>
                </a:solidFill>
              </a:rPr>
              <a:t>Manually set the language of the materials</a:t>
            </a:r>
          </a:p>
          <a:p>
            <a:r>
              <a:rPr lang="en-US" dirty="0"/>
              <a:t>Save changes using the “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</a:rPr>
              <a:t>Save</a:t>
            </a:r>
            <a:r>
              <a:rPr lang="en-US" dirty="0"/>
              <a:t>” button</a:t>
            </a:r>
          </a:p>
          <a:p>
            <a:r>
              <a:rPr lang="en-US" dirty="0"/>
              <a:t>Publish the release using the “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</a:rPr>
              <a:t>Publish</a:t>
            </a:r>
            <a:r>
              <a:rPr lang="en-US" dirty="0"/>
              <a:t>” button</a:t>
            </a: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9E4FA7-6D62-CE39-C38A-C3173A0DB3D8}"/>
              </a:ext>
            </a:extLst>
          </p:cNvPr>
          <p:cNvSpPr txBox="1"/>
          <p:nvPr/>
        </p:nvSpPr>
        <p:spPr>
          <a:xfrm>
            <a:off x="2943812" y="2305615"/>
            <a:ext cx="6304376" cy="2246769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⚠</a:t>
            </a:r>
          </a:p>
          <a:p>
            <a:r>
              <a:rPr lang="en-US" sz="2800" dirty="0">
                <a:solidFill>
                  <a:schemeClr val="bg1"/>
                </a:solidFill>
              </a:rPr>
              <a:t>Publishing on </a:t>
            </a:r>
            <a:r>
              <a:rPr lang="en-US" sz="2800" dirty="0" err="1">
                <a:solidFill>
                  <a:schemeClr val="bg1"/>
                </a:solidFill>
              </a:rPr>
              <a:t>Zenodo</a:t>
            </a:r>
            <a:r>
              <a:rPr lang="en-US" sz="2800" dirty="0">
                <a:solidFill>
                  <a:schemeClr val="bg1"/>
                </a:solidFill>
              </a:rPr>
              <a:t> is an irreversible action, so make sure to double check all of the information while the deposit is still a draft.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04CEE13-1E4E-8ED9-0913-03870293D56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9F0A07-0A3D-D854-867E-BA0842F592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273477" flipH="1">
            <a:off x="-413890" y="2662507"/>
            <a:ext cx="3096173" cy="312547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E446886-BDFB-3B4F-6251-DB735B9AF7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9378983" y="6038463"/>
            <a:ext cx="28130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Image by </a:t>
            </a:r>
            <a:r>
              <a:rPr lang="en-US" sz="1200" dirty="0">
                <a:hlinkClick r:id="rId3"/>
              </a:rPr>
              <a:t>GraphiMama-team</a:t>
            </a:r>
            <a:r>
              <a:rPr lang="en-US" sz="1200" dirty="0"/>
              <a:t> from </a:t>
            </a:r>
            <a:r>
              <a:rPr lang="en-US" sz="1200" dirty="0">
                <a:hlinkClick r:id="rId4"/>
              </a:rPr>
              <a:t>Pixabay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537031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26AFD9-B9E1-3706-1847-244DB7B88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BA937B-3817-30D2-A9BB-51E4EE3776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992649" cy="4351338"/>
          </a:xfrm>
        </p:spPr>
        <p:txBody>
          <a:bodyPr/>
          <a:lstStyle/>
          <a:p>
            <a:r>
              <a:rPr lang="en-US" dirty="0"/>
              <a:t>The same steps can be repeated for any future releases</a:t>
            </a:r>
          </a:p>
          <a:p>
            <a:r>
              <a:rPr lang="en-US" dirty="0"/>
              <a:t>The </a:t>
            </a:r>
            <a:r>
              <a:rPr lang="en-US" dirty="0" err="1"/>
              <a:t>Zenodo</a:t>
            </a:r>
            <a:r>
              <a:rPr lang="en-US" dirty="0"/>
              <a:t> Personal Access Token doesn’t need to be regenerated</a:t>
            </a:r>
          </a:p>
          <a:p>
            <a:r>
              <a:rPr lang="en-US" dirty="0"/>
              <a:t>When a new version is published, the workflow will automatically link it to the existing </a:t>
            </a:r>
            <a:r>
              <a:rPr lang="en-US" dirty="0" err="1"/>
              <a:t>Zenodo</a:t>
            </a:r>
            <a:r>
              <a:rPr lang="en-US" dirty="0"/>
              <a:t> record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36FEB9-3553-64F4-3CAA-920309AE09D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6" name="Picture 5" descr="Example linking between versions on Zenodo">
            <a:extLst>
              <a:ext uri="{FF2B5EF4-FFF2-40B4-BE49-F238E27FC236}">
                <a16:creationId xmlns:a16="http://schemas.microsoft.com/office/drawing/2014/main" id="{5B580A37-675A-9721-017E-E060DF1917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50263" y="1867271"/>
            <a:ext cx="2350427" cy="304977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623388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9ED380C-4DD1-B7CC-BE9E-2638A2215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Publishing in Practice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DAB74D-B213-C04F-036C-9CECEBD484D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graphicFrame>
        <p:nvGraphicFramePr>
          <p:cNvPr id="8" name="Content Placeholder 4" descr="You have been tasked to develop a new course on the topic of Open Science for policy makers. You already went through step 1 of the backward instructional process and defined the essential information including learning objectives.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79389"/>
              </p:ext>
            </p:extLst>
          </p:nvPr>
        </p:nvGraphicFramePr>
        <p:xfrm>
          <a:off x="838200" y="1690692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662450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6"/>
            <a:ext cx="6155703" cy="2026319"/>
          </a:xfrm>
        </p:spPr>
        <p:txBody>
          <a:bodyPr/>
          <a:lstStyle/>
          <a:p>
            <a:pPr>
              <a:defRPr/>
            </a:pPr>
            <a:r>
              <a:rPr lang="it-IT" dirty="0"/>
              <a:t>Thank </a:t>
            </a:r>
            <a:r>
              <a:rPr lang="it-IT" dirty="0" err="1"/>
              <a:t>you</a:t>
            </a:r>
            <a:r>
              <a:rPr lang="it-IT" dirty="0"/>
              <a:t>!</a:t>
            </a:r>
            <a:br>
              <a:rPr lang="it-IT" dirty="0"/>
            </a:br>
            <a:r>
              <a:rPr lang="it-IT" dirty="0" err="1"/>
              <a:t>Any</a:t>
            </a:r>
            <a:r>
              <a:rPr lang="it-IT" dirty="0"/>
              <a:t> </a:t>
            </a:r>
            <a:r>
              <a:rPr lang="it-IT" dirty="0" err="1"/>
              <a:t>questions</a:t>
            </a:r>
            <a:r>
              <a:rPr lang="it-IT" dirty="0"/>
              <a:t> </a:t>
            </a:r>
            <a:r>
              <a:rPr lang="it-IT" dirty="0" err="1"/>
              <a:t>before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continue?</a:t>
            </a:r>
            <a:endParaRPr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5169772"/>
            <a:ext cx="6155703" cy="646331"/>
          </a:xfrm>
        </p:spPr>
        <p:txBody>
          <a:bodyPr/>
          <a:lstStyle/>
          <a:p>
            <a:pPr>
              <a:defRPr/>
            </a:pPr>
            <a:r>
              <a:rPr lang="it-IT" dirty="0"/>
              <a:t>vojdan.kjorveziroski@finki.ukim.mk</a:t>
            </a:r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https://doi.org/10.5281/zenodo.10063110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 dirty="0"/>
              <a:t>Learning </a:t>
            </a:r>
            <a:r>
              <a:rPr lang="it-IT" dirty="0" err="1"/>
              <a:t>Objectives</a:t>
            </a:r>
            <a:endParaRPr lang="it-IT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  <p:graphicFrame>
        <p:nvGraphicFramePr>
          <p:cNvPr id="5" name="Content Placeholder 5" descr="Recognize metadata&#10;Identify Permanent Identifiers (PIDs)&#10;Compare licenses&#10;Write attribution&#10;Categorizing learning repositories&#10;Interpret the instructional design process&#10;Preparing learning objectives&#10;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7430779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9" name="Graphic 8">
            <a:extLst>
              <a:ext uri="{FF2B5EF4-FFF2-40B4-BE49-F238E27FC236}">
                <a16:creationId xmlns:a16="http://schemas.microsoft.com/office/drawing/2014/main" id="{6AB4E538-B5C7-8572-0271-ACEA9B8013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81332" y="2268581"/>
            <a:ext cx="842319" cy="842319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9BBDE7EC-2F18-4A78-1078-40CDE3880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xfrm>
            <a:off x="1296430" y="3544094"/>
            <a:ext cx="914400" cy="914400"/>
          </a:xfrm>
          <a:prstGeom prst="rect">
            <a:avLst/>
          </a:prstGeom>
        </p:spPr>
      </p:pic>
      <p:pic>
        <p:nvPicPr>
          <p:cNvPr id="3" name="Graphic 2" descr="Microscope with solid fill">
            <a:extLst>
              <a:ext uri="{FF2B5EF4-FFF2-40B4-BE49-F238E27FC236}">
                <a16:creationId xmlns:a16="http://schemas.microsoft.com/office/drawing/2014/main" id="{C50EFFFA-1F84-D67C-130D-4E99246913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/>
        </p:blipFill>
        <p:spPr bwMode="auto">
          <a:xfrm>
            <a:off x="1000897" y="4852726"/>
            <a:ext cx="914400" cy="914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101BD-FCA4-757B-1836-66F196DEA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40CDB9-D036-D52F-51E5-5F8F5EA5BD5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  <p:graphicFrame>
        <p:nvGraphicFramePr>
          <p:cNvPr id="8" name="Content Placeholder 4" descr="First we start with FAIR instructional design skills, then continue with FAIR guiding principles, and finally FAIR learning objects.">
            <a:extLst>
              <a:ext uri="{FF2B5EF4-FFF2-40B4-BE49-F238E27FC236}">
                <a16:creationId xmlns:a16="http://schemas.microsoft.com/office/drawing/2014/main" id="{6C006616-6060-7EC9-7D15-587493D3BC6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5076112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240256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12A43-173F-04FC-B13E-0BAE6EE826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Introduction to the Automated Workflows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B78450-4F71-74E2-F514-E38BDCD15D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03" b="3630"/>
          <a:stretch/>
        </p:blipFill>
        <p:spPr>
          <a:xfrm>
            <a:off x="838200" y="1825625"/>
            <a:ext cx="4196199" cy="3938802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71EC21-E9C1-C4C8-D8E8-3BDB20A96B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57479" y="1825625"/>
            <a:ext cx="6196321" cy="4351338"/>
          </a:xfrm>
        </p:spPr>
        <p:txBody>
          <a:bodyPr>
            <a:normAutofit/>
          </a:bodyPr>
          <a:lstStyle/>
          <a:p>
            <a:r>
              <a:rPr lang="en-US" sz="2000" dirty="0"/>
              <a:t>Automated Workflows = a set of actions executed automatically upon a given event (e.g., new commit)</a:t>
            </a:r>
          </a:p>
          <a:p>
            <a:pPr lvl="1"/>
            <a:r>
              <a:rPr lang="en-US" sz="2000" dirty="0"/>
              <a:t>Free feature provided by GitHub</a:t>
            </a:r>
          </a:p>
          <a:p>
            <a:r>
              <a:rPr lang="en-US" sz="2000" dirty="0"/>
              <a:t>The </a:t>
            </a:r>
            <a:r>
              <a:rPr lang="en-US" sz="2000" dirty="0">
                <a:hlinkClick r:id="rId3"/>
              </a:rPr>
              <a:t>templates</a:t>
            </a:r>
            <a:r>
              <a:rPr lang="en-US" sz="2000" dirty="0"/>
              <a:t> repository has various workflows predefined and ready to be used by any forks</a:t>
            </a:r>
          </a:p>
          <a:p>
            <a:pPr lvl="1"/>
            <a:r>
              <a:rPr lang="en-US" sz="2000" dirty="0"/>
              <a:t>Not enabled by default on new forks (security precaution)</a:t>
            </a:r>
          </a:p>
          <a:p>
            <a:r>
              <a:rPr lang="en-US" sz="2000" b="1" dirty="0">
                <a:solidFill>
                  <a:schemeClr val="accent4"/>
                </a:solidFill>
              </a:rPr>
              <a:t>Goal:</a:t>
            </a:r>
            <a:r>
              <a:rPr lang="en-US" sz="2000" dirty="0"/>
              <a:t> Make the publishing process as automated as possible, eliminating time consuming actions which are prone to errors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3D27E2-1423-53FE-EB78-7142FE5ECB2D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1578203" y="6413084"/>
            <a:ext cx="5369351" cy="365125"/>
          </a:xfrm>
        </p:spPr>
        <p:txBody>
          <a:bodyPr anchor="ctr">
            <a:normAutofit/>
          </a:bodyPr>
          <a:lstStyle/>
          <a:p>
            <a:pPr algn="l">
              <a:spcAft>
                <a:spcPts val="600"/>
              </a:spcAft>
              <a:defRPr/>
            </a:pPr>
            <a:r>
              <a:rPr lang="en-US"/>
              <a:t>WP2 T3 | FAIR-by-Design ToT | Day 3</a:t>
            </a:r>
            <a:endParaRPr lang="it-I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DB3B7E2-3ABA-C89A-D6AD-3602C88B11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052339" y="5862048"/>
            <a:ext cx="29080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Image by </a:t>
            </a:r>
            <a:r>
              <a:rPr lang="en-US" sz="1200" dirty="0">
                <a:hlinkClick r:id="rId4"/>
              </a:rPr>
              <a:t>Sean Harrington </a:t>
            </a:r>
            <a:r>
              <a:rPr lang="en-US" sz="1200" dirty="0"/>
              <a:t>from </a:t>
            </a:r>
            <a:r>
              <a:rPr lang="en-US" sz="1200" dirty="0">
                <a:hlinkClick r:id="rId5"/>
              </a:rPr>
              <a:t>Pixabay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9272566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5C8DC46-75BB-00B9-BC63-9A0ACDEED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Meeting the Automated Workflows</a:t>
            </a:r>
          </a:p>
        </p:txBody>
      </p:sp>
      <p:graphicFrame>
        <p:nvGraphicFramePr>
          <p:cNvPr id="8" name="Content Placeholder 7" descr="Activities undertaken by the automated publishing workflow:&#10;&#10;- Validate existing CITATION.cff metadata&#10;- Update automatically managed CITATION.cff fields (doi, version, date-released)&#10;- Create a draft entry on Zenodo and prereserve a DOI&#10;- Update existing files in the repository referencing the DOI (syllabus, last PowerPoint slide)&#10;- Rebuild the Git book with new citation and DOI information&#10;- Release a new version of the Git book">
            <a:extLst>
              <a:ext uri="{FF2B5EF4-FFF2-40B4-BE49-F238E27FC236}">
                <a16:creationId xmlns:a16="http://schemas.microsoft.com/office/drawing/2014/main" id="{6541F6DB-ADB9-15DA-3734-3A32F8B34B0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9864833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E931AB-0A27-EC5E-C667-34EBAD948A5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6801413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4D1E21-A285-F99A-1DB9-6622E27A0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Things First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784E59-ED49-EEA4-6A66-3F95866AEA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008341" cy="4351338"/>
          </a:xfrm>
        </p:spPr>
        <p:txBody>
          <a:bodyPr/>
          <a:lstStyle/>
          <a:p>
            <a:r>
              <a:rPr lang="en-US" dirty="0"/>
              <a:t>Verify that the inherited workflows from the upstream repository are enabled in the fork</a:t>
            </a:r>
          </a:p>
          <a:p>
            <a:pPr lvl="1"/>
            <a:r>
              <a:rPr lang="en-US" sz="2000" dirty="0">
                <a:latin typeface="Consolas" panose="020B0609020204030204" pitchFamily="49" charset="0"/>
              </a:rPr>
              <a:t>Fork’s homepage -&gt; Actions -&gt; “I understand my workflows, go ahead and enable them”</a:t>
            </a:r>
          </a:p>
          <a:p>
            <a:pPr lvl="1"/>
            <a:r>
              <a:rPr lang="en-US" dirty="0"/>
              <a:t>If no green button is present, then the workflows have already been enabled</a:t>
            </a:r>
          </a:p>
        </p:txBody>
      </p:sp>
      <p:pic>
        <p:nvPicPr>
          <p:cNvPr id="1028" name="Picture 4" descr="Screen shown when the workflows have not been enabled yet for the given repository.">
            <a:extLst>
              <a:ext uri="{FF2B5EF4-FFF2-40B4-BE49-F238E27FC236}">
                <a16:creationId xmlns:a16="http://schemas.microsoft.com/office/drawing/2014/main" id="{5EFC5C4B-B0AE-FEF0-D07F-29B8CEE43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9989" y="4579161"/>
            <a:ext cx="4743784" cy="159780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Example List of Enabled Workflows">
            <a:extLst>
              <a:ext uri="{FF2B5EF4-FFF2-40B4-BE49-F238E27FC236}">
                <a16:creationId xmlns:a16="http://schemas.microsoft.com/office/drawing/2014/main" id="{7E8ACAC1-A0E8-5F8A-864C-1E69F14FBC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4327" y="740243"/>
            <a:ext cx="2439473" cy="528246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5206E4-8DAF-FFCC-EBF8-80D4D71CDB0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110109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A3AB0B-4A98-1A09-2062-AEC5D2FF4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Configuring </a:t>
            </a:r>
            <a:r>
              <a:rPr lang="en-US" dirty="0" err="1"/>
              <a:t>Zenodo</a:t>
            </a:r>
            <a:r>
              <a:rPr lang="en-US" dirty="0"/>
              <a:t> (1)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129740-B0CD-E622-9994-57B7BB231E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automated workflows need to communicate with </a:t>
            </a:r>
            <a:r>
              <a:rPr lang="en-US" dirty="0" err="1"/>
              <a:t>Zenodo</a:t>
            </a:r>
            <a:endParaRPr lang="en-US" dirty="0"/>
          </a:p>
          <a:p>
            <a:pPr lvl="1"/>
            <a:r>
              <a:rPr lang="en-US" dirty="0"/>
              <a:t>Special credentials are required</a:t>
            </a:r>
          </a:p>
          <a:p>
            <a:pPr lvl="1"/>
            <a:r>
              <a:rPr lang="en-US" dirty="0"/>
              <a:t>Can be generated from the user configuration page on </a:t>
            </a:r>
            <a:r>
              <a:rPr lang="en-US" dirty="0" err="1"/>
              <a:t>Zenodo</a:t>
            </a:r>
            <a:endParaRPr lang="en-US" dirty="0"/>
          </a:p>
          <a:p>
            <a:r>
              <a:rPr lang="en-US" dirty="0"/>
              <a:t>Create a new or login with an existing account on zenodo.org</a:t>
            </a:r>
          </a:p>
          <a:p>
            <a:r>
              <a:rPr lang="en-US" dirty="0"/>
              <a:t>Generate a new “</a:t>
            </a:r>
            <a:r>
              <a:rPr lang="en-US" dirty="0">
                <a:solidFill>
                  <a:schemeClr val="accent4"/>
                </a:solidFill>
              </a:rPr>
              <a:t>Personal Access Token</a:t>
            </a:r>
            <a:r>
              <a:rPr lang="en-US" dirty="0"/>
              <a:t>”</a:t>
            </a:r>
          </a:p>
          <a:p>
            <a:pPr lvl="1"/>
            <a:r>
              <a:rPr lang="en-US" dirty="0">
                <a:latin typeface="Consolas" panose="020B0609020204030204" pitchFamily="49" charset="0"/>
              </a:rPr>
              <a:t>Profile dropdown menu -&gt; Applications -&gt; New token</a:t>
            </a:r>
          </a:p>
          <a:p>
            <a:pPr lvl="2"/>
            <a:r>
              <a:rPr lang="en-US" dirty="0">
                <a:latin typeface="Consolas" panose="020B0609020204030204" pitchFamily="49" charset="0"/>
              </a:rPr>
              <a:t>Name:</a:t>
            </a:r>
            <a:r>
              <a:rPr lang="en-US" dirty="0"/>
              <a:t> </a:t>
            </a:r>
            <a:r>
              <a:rPr lang="en-US" i="1" dirty="0"/>
              <a:t>arbitrary</a:t>
            </a:r>
          </a:p>
          <a:p>
            <a:pPr lvl="2"/>
            <a:r>
              <a:rPr lang="en-US" dirty="0">
                <a:latin typeface="Consolas" panose="020B0609020204030204" pitchFamily="49" charset="0"/>
              </a:rPr>
              <a:t>Scopes: </a:t>
            </a:r>
            <a:r>
              <a:rPr lang="en-US" dirty="0" err="1">
                <a:latin typeface="Consolas" panose="020B0609020204030204" pitchFamily="49" charset="0"/>
              </a:rPr>
              <a:t>deposit:write</a:t>
            </a:r>
            <a:endParaRPr lang="en-US" dirty="0">
              <a:latin typeface="Consolas" panose="020B0609020204030204" pitchFamily="49" charset="0"/>
            </a:endParaRPr>
          </a:p>
          <a:p>
            <a:r>
              <a:rPr lang="en-US" dirty="0">
                <a:latin typeface="Quicksand" panose="020B0604020202020204" charset="0"/>
                <a:cs typeface="Quicksand" panose="020B0604020202020204" charset="0"/>
              </a:rPr>
              <a:t>Write down the generated token, it will be required shortly</a:t>
            </a:r>
          </a:p>
          <a:p>
            <a:pPr lvl="1"/>
            <a:r>
              <a:rPr lang="en-US" dirty="0">
                <a:latin typeface="Quicksand" panose="020B0604020202020204" charset="0"/>
                <a:cs typeface="Quicksand" panose="020B0604020202020204" charset="0"/>
              </a:rPr>
              <a:t>Make sure to keep it secret!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22B2B4-5A9B-5BEA-C106-00402F520D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9233552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349A8-6B30-AF7C-1115-9E31388BB8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Configuring </a:t>
            </a:r>
            <a:r>
              <a:rPr lang="en-US" dirty="0" err="1"/>
              <a:t>Zenodo</a:t>
            </a:r>
            <a:r>
              <a:rPr lang="en-US" dirty="0"/>
              <a:t> (2)</a:t>
            </a:r>
          </a:p>
        </p:txBody>
      </p:sp>
      <p:pic>
        <p:nvPicPr>
          <p:cNvPr id="2050" name="Picture 2" descr="Zenodo Profile Settings">
            <a:extLst>
              <a:ext uri="{FF2B5EF4-FFF2-40B4-BE49-F238E27FC236}">
                <a16:creationId xmlns:a16="http://schemas.microsoft.com/office/drawing/2014/main" id="{5CAEA6B0-00EF-5303-BFCC-DB61E786DE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500" y="1631978"/>
            <a:ext cx="1923406" cy="19285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rrow: Right 4" descr="Towards the next step">
            <a:extLst>
              <a:ext uri="{FF2B5EF4-FFF2-40B4-BE49-F238E27FC236}">
                <a16:creationId xmlns:a16="http://schemas.microsoft.com/office/drawing/2014/main" id="{28925F0B-2E5B-F37E-B3F9-B407E82A03E8}"/>
              </a:ext>
            </a:extLst>
          </p:cNvPr>
          <p:cNvSpPr/>
          <p:nvPr/>
        </p:nvSpPr>
        <p:spPr>
          <a:xfrm>
            <a:off x="2935397" y="1739722"/>
            <a:ext cx="983540" cy="447234"/>
          </a:xfrm>
          <a:prstGeom prst="rightArrow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112A9B-0AC7-0DCC-7556-85348A441112}"/>
              </a:ext>
            </a:extLst>
          </p:cNvPr>
          <p:cNvSpPr txBox="1"/>
          <p:nvPr/>
        </p:nvSpPr>
        <p:spPr>
          <a:xfrm>
            <a:off x="3179486" y="1725291"/>
            <a:ext cx="4880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1.</a:t>
            </a:r>
          </a:p>
        </p:txBody>
      </p:sp>
      <p:pic>
        <p:nvPicPr>
          <p:cNvPr id="2052" name="Picture 4" descr="Zenodo New Token">
            <a:extLst>
              <a:ext uri="{FF2B5EF4-FFF2-40B4-BE49-F238E27FC236}">
                <a16:creationId xmlns:a16="http://schemas.microsoft.com/office/drawing/2014/main" id="{9DB6247D-A9EE-96FC-05C7-F3AF017D0A1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7200" y="1531012"/>
            <a:ext cx="6715231" cy="9275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Arrow: Right 5" descr="Towards the next step">
            <a:extLst>
              <a:ext uri="{FF2B5EF4-FFF2-40B4-BE49-F238E27FC236}">
                <a16:creationId xmlns:a16="http://schemas.microsoft.com/office/drawing/2014/main" id="{6EDF6D69-1B51-C06E-DBBF-53762539890B}"/>
              </a:ext>
            </a:extLst>
          </p:cNvPr>
          <p:cNvSpPr/>
          <p:nvPr/>
        </p:nvSpPr>
        <p:spPr>
          <a:xfrm rot="5400000">
            <a:off x="7758616" y="2601721"/>
            <a:ext cx="645870" cy="480711"/>
          </a:xfrm>
          <a:prstGeom prst="rightArrow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3C3001-BA86-52BA-3960-2E0FE67505AA}"/>
              </a:ext>
            </a:extLst>
          </p:cNvPr>
          <p:cNvSpPr txBox="1"/>
          <p:nvPr/>
        </p:nvSpPr>
        <p:spPr>
          <a:xfrm>
            <a:off x="7878264" y="2546653"/>
            <a:ext cx="4880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2.</a:t>
            </a:r>
          </a:p>
        </p:txBody>
      </p:sp>
      <p:pic>
        <p:nvPicPr>
          <p:cNvPr id="2054" name="Picture 6" descr="Zenodo New Token Configuration">
            <a:extLst>
              <a:ext uri="{FF2B5EF4-FFF2-40B4-BE49-F238E27FC236}">
                <a16:creationId xmlns:a16="http://schemas.microsoft.com/office/drawing/2014/main" id="{4AE365DF-FB7F-CA7F-275E-11DF4834B9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8016" y="3225622"/>
            <a:ext cx="6529799" cy="28594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Arrow: Bent-Up 6" descr="Towards the next step">
            <a:extLst>
              <a:ext uri="{FF2B5EF4-FFF2-40B4-BE49-F238E27FC236}">
                <a16:creationId xmlns:a16="http://schemas.microsoft.com/office/drawing/2014/main" id="{8256047E-1F05-02A7-437F-305C977CD03F}"/>
              </a:ext>
            </a:extLst>
          </p:cNvPr>
          <p:cNvSpPr/>
          <p:nvPr/>
        </p:nvSpPr>
        <p:spPr>
          <a:xfrm rot="10800000">
            <a:off x="3918936" y="3328623"/>
            <a:ext cx="974603" cy="971528"/>
          </a:xfrm>
          <a:prstGeom prst="bentUpArrow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9FC02F4-D392-6323-1B87-2BDCA7B6495D}"/>
              </a:ext>
            </a:extLst>
          </p:cNvPr>
          <p:cNvSpPr txBox="1"/>
          <p:nvPr/>
        </p:nvSpPr>
        <p:spPr>
          <a:xfrm>
            <a:off x="4303643" y="3225644"/>
            <a:ext cx="4880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3.</a:t>
            </a:r>
          </a:p>
        </p:txBody>
      </p:sp>
      <p:pic>
        <p:nvPicPr>
          <p:cNvPr id="2056" name="Picture 8" descr="Zenodo Generated Access Token">
            <a:extLst>
              <a:ext uri="{FF2B5EF4-FFF2-40B4-BE49-F238E27FC236}">
                <a16:creationId xmlns:a16="http://schemas.microsoft.com/office/drawing/2014/main" id="{6571DA49-B5E8-E117-122E-1545F2A737B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798" b="42601"/>
          <a:stretch/>
        </p:blipFill>
        <p:spPr bwMode="auto">
          <a:xfrm>
            <a:off x="211646" y="4430661"/>
            <a:ext cx="4538216" cy="16543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239C41-A112-A5D1-F83B-86F61707F42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243668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E1B19-174F-FDED-569E-95F9029F8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Configuring GitHub (1)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92514A-2ADB-662C-4A9E-30D7ED7456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generated Personal Access Token should be added as a GitHub Secret</a:t>
            </a:r>
          </a:p>
          <a:p>
            <a:r>
              <a:rPr lang="en-US" dirty="0"/>
              <a:t>Workflow steps can reference the GitHub Secret and use it for interacting with </a:t>
            </a:r>
            <a:r>
              <a:rPr lang="en-US" dirty="0" err="1"/>
              <a:t>Zenodo</a:t>
            </a:r>
            <a:endParaRPr lang="en-US" dirty="0"/>
          </a:p>
          <a:p>
            <a:r>
              <a:rPr lang="en-US" sz="2400" dirty="0">
                <a:latin typeface="Consolas" panose="020B0609020204030204" pitchFamily="49" charset="0"/>
              </a:rPr>
              <a:t>Fork’s homepage -&gt; Settings -&gt; Secrets and Variables -&gt; Actions -&gt; New Secret</a:t>
            </a:r>
          </a:p>
          <a:p>
            <a:pPr lvl="1"/>
            <a:r>
              <a:rPr lang="en-US" b="1" dirty="0">
                <a:solidFill>
                  <a:schemeClr val="accent3"/>
                </a:solidFill>
                <a:latin typeface="Quicksand" panose="020B0604020202020204" charset="0"/>
                <a:cs typeface="Quicksand" panose="020B0604020202020204" charset="0"/>
              </a:rPr>
              <a:t>Name:</a:t>
            </a:r>
            <a:r>
              <a:rPr lang="en-US" dirty="0">
                <a:latin typeface="Consolas" panose="020B0609020204030204" pitchFamily="49" charset="0"/>
              </a:rPr>
              <a:t> ZENODO_ACCESS_TOKEN</a:t>
            </a:r>
          </a:p>
          <a:p>
            <a:pPr lvl="1"/>
            <a:r>
              <a:rPr lang="en-US" b="1" dirty="0">
                <a:solidFill>
                  <a:schemeClr val="accent3"/>
                </a:solidFill>
              </a:rPr>
              <a:t>Secret:</a:t>
            </a:r>
            <a:r>
              <a:rPr lang="en-US" dirty="0"/>
              <a:t> </a:t>
            </a:r>
            <a:r>
              <a:rPr lang="en-US" i="1" dirty="0"/>
              <a:t>the</a:t>
            </a:r>
            <a:r>
              <a:rPr lang="en-US" dirty="0"/>
              <a:t> </a:t>
            </a:r>
            <a:r>
              <a:rPr lang="en-US" i="1" dirty="0"/>
              <a:t>generated personal access token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F57111-F742-4991-B4F5-3EC1F005898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9403538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343</TotalTime>
  <Words>1073</Words>
  <Application>Microsoft Office PowerPoint</Application>
  <DocSecurity>0</DocSecurity>
  <PresentationFormat>Widescreen</PresentationFormat>
  <Paragraphs>128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Consolas</vt:lpstr>
      <vt:lpstr>Arial</vt:lpstr>
      <vt:lpstr>Calibri</vt:lpstr>
      <vt:lpstr>Quicksand SemiBold</vt:lpstr>
      <vt:lpstr>Quicksand</vt:lpstr>
      <vt:lpstr>Tema di Office</vt:lpstr>
      <vt:lpstr>Zenodo Publishing</vt:lpstr>
      <vt:lpstr>Learning Objectives</vt:lpstr>
      <vt:lpstr>Agenda</vt:lpstr>
      <vt:lpstr>Introduction to the Automated Workflows</vt:lpstr>
      <vt:lpstr>Meeting the Automated Workflows</vt:lpstr>
      <vt:lpstr>First Things First</vt:lpstr>
      <vt:lpstr>Configuring Zenodo (1)</vt:lpstr>
      <vt:lpstr>Configuring Zenodo (2)</vt:lpstr>
      <vt:lpstr>Configuring GitHub (1)</vt:lpstr>
      <vt:lpstr>Configuring GitHub (2)</vt:lpstr>
      <vt:lpstr>Creating a New Version Release (1)</vt:lpstr>
      <vt:lpstr>Creating a New Version Release (2)</vt:lpstr>
      <vt:lpstr>Intermission: What’s with all those numbers?</vt:lpstr>
      <vt:lpstr>Grab a Coffee…</vt:lpstr>
      <vt:lpstr>Verifying the Release (1)</vt:lpstr>
      <vt:lpstr>Verifying the Release (2)</vt:lpstr>
      <vt:lpstr>Key Takeaways</vt:lpstr>
      <vt:lpstr>Publishing in Practice</vt:lpstr>
      <vt:lpstr>Thank you! Any questions before we continue?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Vojdan Kjorveziroski</cp:lastModifiedBy>
  <cp:revision>28</cp:revision>
  <dcterms:created xsi:type="dcterms:W3CDTF">2022-09-22T13:19:16Z</dcterms:created>
  <dcterms:modified xsi:type="dcterms:W3CDTF">2023-08-21T10:18:53Z</dcterms:modified>
  <cp:category/>
  <dc:identifier/>
  <cp:contentStatus/>
  <dc:language/>
  <cp:version/>
</cp:coreProperties>
</file>